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ppt" ContentType="application/vnd.ms-powerpoin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9" r:id="rId2"/>
    <p:sldId id="256" r:id="rId3"/>
    <p:sldId id="261" r:id="rId4"/>
    <p:sldId id="267" r:id="rId5"/>
    <p:sldId id="293" r:id="rId6"/>
    <p:sldId id="294" r:id="rId7"/>
    <p:sldId id="263" r:id="rId8"/>
    <p:sldId id="265" r:id="rId9"/>
    <p:sldId id="300" r:id="rId10"/>
    <p:sldId id="307" r:id="rId11"/>
    <p:sldId id="308" r:id="rId12"/>
    <p:sldId id="258" r:id="rId13"/>
    <p:sldId id="279" r:id="rId14"/>
    <p:sldId id="280" r:id="rId15"/>
    <p:sldId id="281" r:id="rId16"/>
    <p:sldId id="284" r:id="rId17"/>
    <p:sldId id="285" r:id="rId18"/>
    <p:sldId id="309" r:id="rId19"/>
    <p:sldId id="287" r:id="rId20"/>
    <p:sldId id="297" r:id="rId21"/>
    <p:sldId id="298" r:id="rId22"/>
    <p:sldId id="299" r:id="rId23"/>
    <p:sldId id="303" r:id="rId24"/>
    <p:sldId id="304" r:id="rId25"/>
    <p:sldId id="305" r:id="rId26"/>
    <p:sldId id="301" r:id="rId27"/>
    <p:sldId id="262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2BB650-C789-3C4A-85B6-9458C7742717}">
          <p14:sldIdLst>
            <p14:sldId id="259"/>
            <p14:sldId id="256"/>
            <p14:sldId id="261"/>
            <p14:sldId id="267"/>
            <p14:sldId id="293"/>
            <p14:sldId id="294"/>
            <p14:sldId id="263"/>
            <p14:sldId id="265"/>
            <p14:sldId id="300"/>
            <p14:sldId id="307"/>
            <p14:sldId id="308"/>
            <p14:sldId id="258"/>
            <p14:sldId id="279"/>
            <p14:sldId id="280"/>
            <p14:sldId id="281"/>
            <p14:sldId id="284"/>
            <p14:sldId id="285"/>
            <p14:sldId id="309"/>
            <p14:sldId id="287"/>
            <p14:sldId id="297"/>
            <p14:sldId id="298"/>
            <p14:sldId id="299"/>
            <p14:sldId id="303"/>
            <p14:sldId id="304"/>
            <p14:sldId id="305"/>
            <p14:sldId id="301"/>
            <p14:sldId id="262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C03A8-0590-3C45-BD55-07FF2F1D7309}" type="doc">
      <dgm:prSet loTypeId="urn:microsoft.com/office/officeart/2005/8/layout/gear1" loCatId="" qsTypeId="urn:microsoft.com/office/officeart/2005/8/quickstyle/3D2" qsCatId="3D" csTypeId="urn:microsoft.com/office/officeart/2005/8/colors/colorful1" csCatId="colorful" phldr="1"/>
      <dgm:spPr/>
    </dgm:pt>
    <dgm:pt modelId="{1BBF573B-FF9E-2445-AB48-7B93073F3C0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Mate-</a:t>
          </a:r>
          <a:r>
            <a:rPr lang="en-US" dirty="0" err="1" smtClean="0">
              <a:solidFill>
                <a:srgbClr val="000000"/>
              </a:solidFill>
            </a:rPr>
            <a:t>matika</a:t>
          </a:r>
          <a:endParaRPr lang="en-US" dirty="0">
            <a:solidFill>
              <a:srgbClr val="000000"/>
            </a:solidFill>
          </a:endParaRPr>
        </a:p>
      </dgm:t>
    </dgm:pt>
    <dgm:pt modelId="{893D078E-8ACB-B74E-B181-8C34E81BCC43}" type="parTrans" cxnId="{7779D755-D577-A744-A5E3-B671C378B7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054775B-BD14-A343-9DA7-641B1F6DA156}" type="sibTrans" cxnId="{7779D755-D577-A744-A5E3-B671C378B7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78DD113-8534-C64E-9275-73E208DA8450}">
      <dgm:prSet phldrT="[Text]"/>
      <dgm:spPr/>
      <dgm:t>
        <a:bodyPr/>
        <a:lstStyle/>
        <a:p>
          <a:r>
            <a:rPr lang="en-US" smtClean="0">
              <a:solidFill>
                <a:srgbClr val="000000"/>
              </a:solidFill>
            </a:rPr>
            <a:t>Fizika</a:t>
          </a:r>
          <a:endParaRPr lang="en-US" dirty="0">
            <a:solidFill>
              <a:srgbClr val="000000"/>
            </a:solidFill>
          </a:endParaRPr>
        </a:p>
      </dgm:t>
    </dgm:pt>
    <dgm:pt modelId="{EEC8A314-DE8F-2748-8A09-D7A122345EAE}" type="parTrans" cxnId="{ECBD6D16-4BFC-004E-BEB3-6C927CC5890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5923A5-6AA1-5F46-B4C2-716E99360BD2}" type="sibTrans" cxnId="{ECBD6D16-4BFC-004E-BEB3-6C927CC5890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83E1B6A-997F-D742-B142-831719F3988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Mérnöki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tudományok</a:t>
          </a:r>
          <a:endParaRPr lang="en-US" dirty="0">
            <a:solidFill>
              <a:srgbClr val="000000"/>
            </a:solidFill>
          </a:endParaRPr>
        </a:p>
      </dgm:t>
    </dgm:pt>
    <dgm:pt modelId="{054B4A12-2494-DA48-B5E4-76C1833B0780}" type="parTrans" cxnId="{724B8D0C-A7AB-6246-9AE2-414A4AB3771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DFF74FC-5E34-8C46-9F10-696611BE8B35}" type="sibTrans" cxnId="{724B8D0C-A7AB-6246-9AE2-414A4AB3771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B04F20C-7CB8-1141-8632-559A816250A5}" type="pres">
      <dgm:prSet presAssocID="{740C03A8-0590-3C45-BD55-07FF2F1D73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25BB46-AED8-D448-ACBF-1CB7E3B4D66F}" type="pres">
      <dgm:prSet presAssocID="{A83E1B6A-997F-D742-B142-831719F3988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D3DC3-E853-924C-B2A9-1225DE594F50}" type="pres">
      <dgm:prSet presAssocID="{A83E1B6A-997F-D742-B142-831719F39882}" presName="gear1srcNode" presStyleLbl="node1" presStyleIdx="0" presStyleCnt="3"/>
      <dgm:spPr/>
      <dgm:t>
        <a:bodyPr/>
        <a:lstStyle/>
        <a:p>
          <a:endParaRPr lang="en-US"/>
        </a:p>
      </dgm:t>
    </dgm:pt>
    <dgm:pt modelId="{FA289164-3C46-D84E-8A76-885F75FDF475}" type="pres">
      <dgm:prSet presAssocID="{A83E1B6A-997F-D742-B142-831719F39882}" presName="gear1dstNode" presStyleLbl="node1" presStyleIdx="0" presStyleCnt="3"/>
      <dgm:spPr/>
      <dgm:t>
        <a:bodyPr/>
        <a:lstStyle/>
        <a:p>
          <a:endParaRPr lang="en-US"/>
        </a:p>
      </dgm:t>
    </dgm:pt>
    <dgm:pt modelId="{1854DABB-940D-844D-AAAD-057493018854}" type="pres">
      <dgm:prSet presAssocID="{078DD113-8534-C64E-9275-73E208DA845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F1378-BC55-E74A-A238-D365E9E3904A}" type="pres">
      <dgm:prSet presAssocID="{078DD113-8534-C64E-9275-73E208DA8450}" presName="gear2srcNode" presStyleLbl="node1" presStyleIdx="1" presStyleCnt="3"/>
      <dgm:spPr/>
      <dgm:t>
        <a:bodyPr/>
        <a:lstStyle/>
        <a:p>
          <a:endParaRPr lang="en-US"/>
        </a:p>
      </dgm:t>
    </dgm:pt>
    <dgm:pt modelId="{C9549976-1DCB-9F46-82C8-033382AF5A75}" type="pres">
      <dgm:prSet presAssocID="{078DD113-8534-C64E-9275-73E208DA8450}" presName="gear2dstNode" presStyleLbl="node1" presStyleIdx="1" presStyleCnt="3"/>
      <dgm:spPr/>
      <dgm:t>
        <a:bodyPr/>
        <a:lstStyle/>
        <a:p>
          <a:endParaRPr lang="en-US"/>
        </a:p>
      </dgm:t>
    </dgm:pt>
    <dgm:pt modelId="{80BA549D-10D1-E746-ACCC-7EE48A338267}" type="pres">
      <dgm:prSet presAssocID="{1BBF573B-FF9E-2445-AB48-7B93073F3C0E}" presName="gear3" presStyleLbl="node1" presStyleIdx="2" presStyleCnt="3"/>
      <dgm:spPr/>
      <dgm:t>
        <a:bodyPr/>
        <a:lstStyle/>
        <a:p>
          <a:endParaRPr lang="en-US"/>
        </a:p>
      </dgm:t>
    </dgm:pt>
    <dgm:pt modelId="{F99AAD5D-A5BF-5D41-B7CF-9F7FBB3434B8}" type="pres">
      <dgm:prSet presAssocID="{1BBF573B-FF9E-2445-AB48-7B93073F3C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B6EFB-A7AE-A64B-9836-F2AB03B23169}" type="pres">
      <dgm:prSet presAssocID="{1BBF573B-FF9E-2445-AB48-7B93073F3C0E}" presName="gear3srcNode" presStyleLbl="node1" presStyleIdx="2" presStyleCnt="3"/>
      <dgm:spPr/>
      <dgm:t>
        <a:bodyPr/>
        <a:lstStyle/>
        <a:p>
          <a:endParaRPr lang="en-US"/>
        </a:p>
      </dgm:t>
    </dgm:pt>
    <dgm:pt modelId="{AB49C559-E1B0-9C48-A90D-DB0E6573A0E3}" type="pres">
      <dgm:prSet presAssocID="{1BBF573B-FF9E-2445-AB48-7B93073F3C0E}" presName="gear3dstNode" presStyleLbl="node1" presStyleIdx="2" presStyleCnt="3"/>
      <dgm:spPr/>
      <dgm:t>
        <a:bodyPr/>
        <a:lstStyle/>
        <a:p>
          <a:endParaRPr lang="en-US"/>
        </a:p>
      </dgm:t>
    </dgm:pt>
    <dgm:pt modelId="{C393AABC-20EC-A94A-AE3F-72A95A360D93}" type="pres">
      <dgm:prSet presAssocID="{8DFF74FC-5E34-8C46-9F10-696611BE8B3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0C4D3E5-1F39-A94E-83F0-62732BC91C35}" type="pres">
      <dgm:prSet presAssocID="{655923A5-6AA1-5F46-B4C2-716E99360BD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E21D94B-6F11-5348-B576-3CC9EC8EEC9A}" type="pres">
      <dgm:prSet presAssocID="{9054775B-BD14-A343-9DA7-641B1F6DA15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7DB933-EDA0-0640-8C3B-371656AEAB3F}" type="presOf" srcId="{A83E1B6A-997F-D742-B142-831719F39882}" destId="{067D3DC3-E853-924C-B2A9-1225DE594F50}" srcOrd="1" destOrd="0" presId="urn:microsoft.com/office/officeart/2005/8/layout/gear1"/>
    <dgm:cxn modelId="{B6338DF6-337E-D642-A0FD-54447F1BDC4C}" type="presOf" srcId="{1BBF573B-FF9E-2445-AB48-7B93073F3C0E}" destId="{80BA549D-10D1-E746-ACCC-7EE48A338267}" srcOrd="0" destOrd="0" presId="urn:microsoft.com/office/officeart/2005/8/layout/gear1"/>
    <dgm:cxn modelId="{7779D755-D577-A744-A5E3-B671C378B704}" srcId="{740C03A8-0590-3C45-BD55-07FF2F1D7309}" destId="{1BBF573B-FF9E-2445-AB48-7B93073F3C0E}" srcOrd="2" destOrd="0" parTransId="{893D078E-8ACB-B74E-B181-8C34E81BCC43}" sibTransId="{9054775B-BD14-A343-9DA7-641B1F6DA156}"/>
    <dgm:cxn modelId="{ECBD6D16-4BFC-004E-BEB3-6C927CC58909}" srcId="{740C03A8-0590-3C45-BD55-07FF2F1D7309}" destId="{078DD113-8534-C64E-9275-73E208DA8450}" srcOrd="1" destOrd="0" parTransId="{EEC8A314-DE8F-2748-8A09-D7A122345EAE}" sibTransId="{655923A5-6AA1-5F46-B4C2-716E99360BD2}"/>
    <dgm:cxn modelId="{9B0301F7-F79C-6845-9EF1-1857AD249794}" type="presOf" srcId="{078DD113-8534-C64E-9275-73E208DA8450}" destId="{C9549976-1DCB-9F46-82C8-033382AF5A75}" srcOrd="2" destOrd="0" presId="urn:microsoft.com/office/officeart/2005/8/layout/gear1"/>
    <dgm:cxn modelId="{B5FB683F-3581-9140-AC62-238A53163A72}" type="presOf" srcId="{1BBF573B-FF9E-2445-AB48-7B93073F3C0E}" destId="{838B6EFB-A7AE-A64B-9836-F2AB03B23169}" srcOrd="2" destOrd="0" presId="urn:microsoft.com/office/officeart/2005/8/layout/gear1"/>
    <dgm:cxn modelId="{0F8BA01B-2675-164D-9B45-318D4C31EB6B}" type="presOf" srcId="{A83E1B6A-997F-D742-B142-831719F39882}" destId="{FA289164-3C46-D84E-8A76-885F75FDF475}" srcOrd="2" destOrd="0" presId="urn:microsoft.com/office/officeart/2005/8/layout/gear1"/>
    <dgm:cxn modelId="{5670B008-08B3-EE41-996D-8BDBCD549BCE}" type="presOf" srcId="{A83E1B6A-997F-D742-B142-831719F39882}" destId="{2425BB46-AED8-D448-ACBF-1CB7E3B4D66F}" srcOrd="0" destOrd="0" presId="urn:microsoft.com/office/officeart/2005/8/layout/gear1"/>
    <dgm:cxn modelId="{A00BE8AB-F88C-9247-B705-D3E4DDC57C56}" type="presOf" srcId="{078DD113-8534-C64E-9275-73E208DA8450}" destId="{833F1378-BC55-E74A-A238-D365E9E3904A}" srcOrd="1" destOrd="0" presId="urn:microsoft.com/office/officeart/2005/8/layout/gear1"/>
    <dgm:cxn modelId="{724B8D0C-A7AB-6246-9AE2-414A4AB37714}" srcId="{740C03A8-0590-3C45-BD55-07FF2F1D7309}" destId="{A83E1B6A-997F-D742-B142-831719F39882}" srcOrd="0" destOrd="0" parTransId="{054B4A12-2494-DA48-B5E4-76C1833B0780}" sibTransId="{8DFF74FC-5E34-8C46-9F10-696611BE8B35}"/>
    <dgm:cxn modelId="{7002ED37-16E4-DE49-B494-8E2B0604B63D}" type="presOf" srcId="{740C03A8-0590-3C45-BD55-07FF2F1D7309}" destId="{3B04F20C-7CB8-1141-8632-559A816250A5}" srcOrd="0" destOrd="0" presId="urn:microsoft.com/office/officeart/2005/8/layout/gear1"/>
    <dgm:cxn modelId="{1F7D256A-B2CA-1548-B6EB-ADE8034823E7}" type="presOf" srcId="{8DFF74FC-5E34-8C46-9F10-696611BE8B35}" destId="{C393AABC-20EC-A94A-AE3F-72A95A360D93}" srcOrd="0" destOrd="0" presId="urn:microsoft.com/office/officeart/2005/8/layout/gear1"/>
    <dgm:cxn modelId="{63A17CFB-A11B-7344-A451-03C751E6A4F8}" type="presOf" srcId="{9054775B-BD14-A343-9DA7-641B1F6DA156}" destId="{7E21D94B-6F11-5348-B576-3CC9EC8EEC9A}" srcOrd="0" destOrd="0" presId="urn:microsoft.com/office/officeart/2005/8/layout/gear1"/>
    <dgm:cxn modelId="{05AAB5B3-A944-F84F-8BE9-776B4C68D8CF}" type="presOf" srcId="{1BBF573B-FF9E-2445-AB48-7B93073F3C0E}" destId="{AB49C559-E1B0-9C48-A90D-DB0E6573A0E3}" srcOrd="3" destOrd="0" presId="urn:microsoft.com/office/officeart/2005/8/layout/gear1"/>
    <dgm:cxn modelId="{9C91FBA6-7823-B146-AA06-1F11C1E827F2}" type="presOf" srcId="{655923A5-6AA1-5F46-B4C2-716E99360BD2}" destId="{E0C4D3E5-1F39-A94E-83F0-62732BC91C35}" srcOrd="0" destOrd="0" presId="urn:microsoft.com/office/officeart/2005/8/layout/gear1"/>
    <dgm:cxn modelId="{441F087B-EB2B-E144-9BFC-6F0CA647D51E}" type="presOf" srcId="{078DD113-8534-C64E-9275-73E208DA8450}" destId="{1854DABB-940D-844D-AAAD-057493018854}" srcOrd="0" destOrd="0" presId="urn:microsoft.com/office/officeart/2005/8/layout/gear1"/>
    <dgm:cxn modelId="{F4B3CD86-90B9-C94C-B222-8D0EA9BA9857}" type="presOf" srcId="{1BBF573B-FF9E-2445-AB48-7B93073F3C0E}" destId="{F99AAD5D-A5BF-5D41-B7CF-9F7FBB3434B8}" srcOrd="1" destOrd="0" presId="urn:microsoft.com/office/officeart/2005/8/layout/gear1"/>
    <dgm:cxn modelId="{E75E7AF7-95D1-C642-84DA-1015D24EBE9D}" type="presParOf" srcId="{3B04F20C-7CB8-1141-8632-559A816250A5}" destId="{2425BB46-AED8-D448-ACBF-1CB7E3B4D66F}" srcOrd="0" destOrd="0" presId="urn:microsoft.com/office/officeart/2005/8/layout/gear1"/>
    <dgm:cxn modelId="{17538E6F-6556-4F4D-A28D-94EB729813AF}" type="presParOf" srcId="{3B04F20C-7CB8-1141-8632-559A816250A5}" destId="{067D3DC3-E853-924C-B2A9-1225DE594F50}" srcOrd="1" destOrd="0" presId="urn:microsoft.com/office/officeart/2005/8/layout/gear1"/>
    <dgm:cxn modelId="{A13FAC4F-C6E8-424A-9CC4-55B275A9EB58}" type="presParOf" srcId="{3B04F20C-7CB8-1141-8632-559A816250A5}" destId="{FA289164-3C46-D84E-8A76-885F75FDF475}" srcOrd="2" destOrd="0" presId="urn:microsoft.com/office/officeart/2005/8/layout/gear1"/>
    <dgm:cxn modelId="{2FCC621F-F3EA-8D40-B9A8-4EB37BE0A9EC}" type="presParOf" srcId="{3B04F20C-7CB8-1141-8632-559A816250A5}" destId="{1854DABB-940D-844D-AAAD-057493018854}" srcOrd="3" destOrd="0" presId="urn:microsoft.com/office/officeart/2005/8/layout/gear1"/>
    <dgm:cxn modelId="{AEC13215-8B6E-8740-9903-9D5655BFAA27}" type="presParOf" srcId="{3B04F20C-7CB8-1141-8632-559A816250A5}" destId="{833F1378-BC55-E74A-A238-D365E9E3904A}" srcOrd="4" destOrd="0" presId="urn:microsoft.com/office/officeart/2005/8/layout/gear1"/>
    <dgm:cxn modelId="{97D3B277-7739-D742-A6CD-13B4D73EB01F}" type="presParOf" srcId="{3B04F20C-7CB8-1141-8632-559A816250A5}" destId="{C9549976-1DCB-9F46-82C8-033382AF5A75}" srcOrd="5" destOrd="0" presId="urn:microsoft.com/office/officeart/2005/8/layout/gear1"/>
    <dgm:cxn modelId="{843BF2C0-AF29-2B46-AE63-AE1AF122C116}" type="presParOf" srcId="{3B04F20C-7CB8-1141-8632-559A816250A5}" destId="{80BA549D-10D1-E746-ACCC-7EE48A338267}" srcOrd="6" destOrd="0" presId="urn:microsoft.com/office/officeart/2005/8/layout/gear1"/>
    <dgm:cxn modelId="{3F4AA7B6-55DE-0645-A39A-BD1C39B3CC11}" type="presParOf" srcId="{3B04F20C-7CB8-1141-8632-559A816250A5}" destId="{F99AAD5D-A5BF-5D41-B7CF-9F7FBB3434B8}" srcOrd="7" destOrd="0" presId="urn:microsoft.com/office/officeart/2005/8/layout/gear1"/>
    <dgm:cxn modelId="{C874F00B-C182-C240-BE2F-74D64F9D0DF6}" type="presParOf" srcId="{3B04F20C-7CB8-1141-8632-559A816250A5}" destId="{838B6EFB-A7AE-A64B-9836-F2AB03B23169}" srcOrd="8" destOrd="0" presId="urn:microsoft.com/office/officeart/2005/8/layout/gear1"/>
    <dgm:cxn modelId="{E38A1171-B834-7D42-A126-8C9165A65CE8}" type="presParOf" srcId="{3B04F20C-7CB8-1141-8632-559A816250A5}" destId="{AB49C559-E1B0-9C48-A90D-DB0E6573A0E3}" srcOrd="9" destOrd="0" presId="urn:microsoft.com/office/officeart/2005/8/layout/gear1"/>
    <dgm:cxn modelId="{A7E6BA06-7998-CA46-BEC3-AD1B7098CA74}" type="presParOf" srcId="{3B04F20C-7CB8-1141-8632-559A816250A5}" destId="{C393AABC-20EC-A94A-AE3F-72A95A360D93}" srcOrd="10" destOrd="0" presId="urn:microsoft.com/office/officeart/2005/8/layout/gear1"/>
    <dgm:cxn modelId="{0F762885-A3AF-AF46-80C7-B5C7B90937BF}" type="presParOf" srcId="{3B04F20C-7CB8-1141-8632-559A816250A5}" destId="{E0C4D3E5-1F39-A94E-83F0-62732BC91C35}" srcOrd="11" destOrd="0" presId="urn:microsoft.com/office/officeart/2005/8/layout/gear1"/>
    <dgm:cxn modelId="{BBC38394-3DCC-6743-818E-1346D13815FD}" type="presParOf" srcId="{3B04F20C-7CB8-1141-8632-559A816250A5}" destId="{7E21D94B-6F11-5348-B576-3CC9EC8EEC9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4C63A-6B80-EF42-ADB5-CDD5582D0F1F}" type="doc">
      <dgm:prSet loTypeId="urn:microsoft.com/office/officeart/2008/layout/HexagonCluster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57E133-6A2D-2244-90F7-568617D0018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Földi</a:t>
          </a:r>
          <a:r>
            <a:rPr lang="en-US" dirty="0" smtClean="0">
              <a:solidFill>
                <a:srgbClr val="000000"/>
              </a:solidFill>
            </a:rPr>
            <a:t>- </a:t>
          </a:r>
          <a:r>
            <a:rPr lang="en-US" dirty="0" err="1" smtClean="0">
              <a:solidFill>
                <a:srgbClr val="000000"/>
              </a:solidFill>
            </a:rPr>
            <a:t>és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légijárművek</a:t>
          </a:r>
          <a:endParaRPr lang="en-US" dirty="0">
            <a:solidFill>
              <a:srgbClr val="000000"/>
            </a:solidFill>
          </a:endParaRPr>
        </a:p>
      </dgm:t>
    </dgm:pt>
    <dgm:pt modelId="{FF0503CA-3F4A-9146-AB8A-53D2C26D8BF8}" type="parTrans" cxnId="{5E120DEE-D83E-544D-B6E8-ACF403FF2A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9E8740-8B88-5A42-8C9B-AAD27BA7D5EE}" type="sibTrans" cxnId="{5E120DEE-D83E-544D-B6E8-ACF403FF2AF3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85242F2-9B4A-C14C-81A3-4234BD1BDF9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Info-</a:t>
          </a:r>
          <a:r>
            <a:rPr lang="en-US" dirty="0" err="1" smtClean="0">
              <a:solidFill>
                <a:srgbClr val="000000"/>
              </a:solidFill>
            </a:rPr>
            <a:t>kommunikációs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technológiák</a:t>
          </a:r>
          <a:endParaRPr lang="en-US" dirty="0">
            <a:solidFill>
              <a:srgbClr val="000000"/>
            </a:solidFill>
          </a:endParaRPr>
        </a:p>
      </dgm:t>
    </dgm:pt>
    <dgm:pt modelId="{12440322-B73D-E349-82C1-B166A2922585}" type="parTrans" cxnId="{5C23B253-3880-FF4A-9A19-17D30EE991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0440D90-E5E9-6C4E-9FF7-A7B028E84075}" type="sibTrans" cxnId="{5C23B253-3880-FF4A-9A19-17D30EE991E0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64270DC-9F6F-D74C-BC98-F54F76EF141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Automatizálás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irányítás-elmélet</a:t>
          </a:r>
          <a:endParaRPr lang="en-US" dirty="0">
            <a:solidFill>
              <a:srgbClr val="000000"/>
            </a:solidFill>
          </a:endParaRPr>
        </a:p>
      </dgm:t>
    </dgm:pt>
    <dgm:pt modelId="{DDD47212-E868-E34E-9BC9-AF6CB5F6C766}" type="parTrans" cxnId="{124515C2-C357-D442-B29B-1CA752496E6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CB11C93-311E-2148-BD80-29CB6BCD126D}" type="sibTrans" cxnId="{124515C2-C357-D442-B29B-1CA752496E67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9EFA41-0BD4-FB42-9C21-F1F0342B7C42}" type="pres">
      <dgm:prSet presAssocID="{6D24C63A-6B80-EF42-ADB5-CDD5582D0F1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E1C50F4-09A4-4841-8028-53FB70721E76}" type="pres">
      <dgm:prSet presAssocID="{AC57E133-6A2D-2244-90F7-568617D0018C}" presName="text1" presStyleCnt="0"/>
      <dgm:spPr/>
      <dgm:t>
        <a:bodyPr/>
        <a:lstStyle/>
        <a:p>
          <a:endParaRPr lang="en-US"/>
        </a:p>
      </dgm:t>
    </dgm:pt>
    <dgm:pt modelId="{933C07D9-FC49-6E42-AC0F-117E4EF1B0EA}" type="pres">
      <dgm:prSet presAssocID="{AC57E133-6A2D-2244-90F7-568617D0018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4AFD1-E91C-E045-8625-75BF50CA387A}" type="pres">
      <dgm:prSet presAssocID="{AC57E133-6A2D-2244-90F7-568617D0018C}" presName="textaccent1" presStyleCnt="0"/>
      <dgm:spPr/>
      <dgm:t>
        <a:bodyPr/>
        <a:lstStyle/>
        <a:p>
          <a:endParaRPr lang="en-US"/>
        </a:p>
      </dgm:t>
    </dgm:pt>
    <dgm:pt modelId="{61B5F0C3-80C3-A649-A90F-955A0207F216}" type="pres">
      <dgm:prSet presAssocID="{AC57E133-6A2D-2244-90F7-568617D0018C}" presName="accentRepeatNode" presStyleLbl="solidAlignAcc1" presStyleIdx="0" presStyleCnt="6"/>
      <dgm:spPr/>
      <dgm:t>
        <a:bodyPr/>
        <a:lstStyle/>
        <a:p>
          <a:endParaRPr lang="en-US"/>
        </a:p>
      </dgm:t>
    </dgm:pt>
    <dgm:pt modelId="{874959B8-B5DC-2146-A0E8-FD9189CF70A1}" type="pres">
      <dgm:prSet presAssocID="{1A9E8740-8B88-5A42-8C9B-AAD27BA7D5EE}" presName="image1" presStyleCnt="0"/>
      <dgm:spPr/>
      <dgm:t>
        <a:bodyPr/>
        <a:lstStyle/>
        <a:p>
          <a:endParaRPr lang="en-US"/>
        </a:p>
      </dgm:t>
    </dgm:pt>
    <dgm:pt modelId="{8ADA09B1-A736-4B46-8713-BD929D54A858}" type="pres">
      <dgm:prSet presAssocID="{1A9E8740-8B88-5A42-8C9B-AAD27BA7D5EE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0A0E35EB-3545-774B-B41B-FFAD94D34472}" type="pres">
      <dgm:prSet presAssocID="{1A9E8740-8B88-5A42-8C9B-AAD27BA7D5EE}" presName="imageaccent1" presStyleCnt="0"/>
      <dgm:spPr/>
      <dgm:t>
        <a:bodyPr/>
        <a:lstStyle/>
        <a:p>
          <a:endParaRPr lang="en-US"/>
        </a:p>
      </dgm:t>
    </dgm:pt>
    <dgm:pt modelId="{56DEC746-2C50-E748-9737-88E3A80E12A9}" type="pres">
      <dgm:prSet presAssocID="{1A9E8740-8B88-5A42-8C9B-AAD27BA7D5EE}" presName="accentRepeatNode" presStyleLbl="solidAlignAcc1" presStyleIdx="1" presStyleCnt="6"/>
      <dgm:spPr/>
      <dgm:t>
        <a:bodyPr/>
        <a:lstStyle/>
        <a:p>
          <a:endParaRPr lang="en-US"/>
        </a:p>
      </dgm:t>
    </dgm:pt>
    <dgm:pt modelId="{57F204EE-A179-8248-BE3A-F59933A337DF}" type="pres">
      <dgm:prSet presAssocID="{F85242F2-9B4A-C14C-81A3-4234BD1BDF98}" presName="text2" presStyleCnt="0"/>
      <dgm:spPr/>
      <dgm:t>
        <a:bodyPr/>
        <a:lstStyle/>
        <a:p>
          <a:endParaRPr lang="en-US"/>
        </a:p>
      </dgm:t>
    </dgm:pt>
    <dgm:pt modelId="{6B3078CD-5D30-F245-B604-C18AAFEC64BC}" type="pres">
      <dgm:prSet presAssocID="{F85242F2-9B4A-C14C-81A3-4234BD1BDF9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64087-1E32-A74A-B3DD-EE1A0BDEDB96}" type="pres">
      <dgm:prSet presAssocID="{F85242F2-9B4A-C14C-81A3-4234BD1BDF98}" presName="textaccent2" presStyleCnt="0"/>
      <dgm:spPr/>
      <dgm:t>
        <a:bodyPr/>
        <a:lstStyle/>
        <a:p>
          <a:endParaRPr lang="en-US"/>
        </a:p>
      </dgm:t>
    </dgm:pt>
    <dgm:pt modelId="{936A9BB0-C4B7-2F4B-B4D1-4EE1CBCC77A2}" type="pres">
      <dgm:prSet presAssocID="{F85242F2-9B4A-C14C-81A3-4234BD1BDF98}" presName="accentRepeatNode" presStyleLbl="solidAlignAcc1" presStyleIdx="2" presStyleCnt="6"/>
      <dgm:spPr/>
      <dgm:t>
        <a:bodyPr/>
        <a:lstStyle/>
        <a:p>
          <a:endParaRPr lang="en-US"/>
        </a:p>
      </dgm:t>
    </dgm:pt>
    <dgm:pt modelId="{7118C661-EE2C-984F-80AB-66C2ED17CE6F}" type="pres">
      <dgm:prSet presAssocID="{C0440D90-E5E9-6C4E-9FF7-A7B028E84075}" presName="image2" presStyleCnt="0"/>
      <dgm:spPr/>
      <dgm:t>
        <a:bodyPr/>
        <a:lstStyle/>
        <a:p>
          <a:endParaRPr lang="en-US"/>
        </a:p>
      </dgm:t>
    </dgm:pt>
    <dgm:pt modelId="{F818AFEB-8F56-9B4D-ADAF-32C81D81560B}" type="pres">
      <dgm:prSet presAssocID="{C0440D90-E5E9-6C4E-9FF7-A7B028E84075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A81657C7-84B6-0349-88BD-6624FF8792C9}" type="pres">
      <dgm:prSet presAssocID="{C0440D90-E5E9-6C4E-9FF7-A7B028E84075}" presName="imageaccent2" presStyleCnt="0"/>
      <dgm:spPr/>
      <dgm:t>
        <a:bodyPr/>
        <a:lstStyle/>
        <a:p>
          <a:endParaRPr lang="en-US"/>
        </a:p>
      </dgm:t>
    </dgm:pt>
    <dgm:pt modelId="{C5A4AE81-1ADB-4143-A849-FA59BC4AE17E}" type="pres">
      <dgm:prSet presAssocID="{C0440D90-E5E9-6C4E-9FF7-A7B028E84075}" presName="accentRepeatNode" presStyleLbl="solidAlignAcc1" presStyleIdx="3" presStyleCnt="6"/>
      <dgm:spPr/>
      <dgm:t>
        <a:bodyPr/>
        <a:lstStyle/>
        <a:p>
          <a:endParaRPr lang="en-US"/>
        </a:p>
      </dgm:t>
    </dgm:pt>
    <dgm:pt modelId="{79D61FFD-AE02-7147-BB33-A2459535C9A2}" type="pres">
      <dgm:prSet presAssocID="{164270DC-9F6F-D74C-BC98-F54F76EF1418}" presName="text3" presStyleCnt="0"/>
      <dgm:spPr/>
      <dgm:t>
        <a:bodyPr/>
        <a:lstStyle/>
        <a:p>
          <a:endParaRPr lang="en-US"/>
        </a:p>
      </dgm:t>
    </dgm:pt>
    <dgm:pt modelId="{D6309305-0DC9-E544-ACA7-AA26B16D648D}" type="pres">
      <dgm:prSet presAssocID="{164270DC-9F6F-D74C-BC98-F54F76EF141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3E9A7-7188-B24A-B61C-9A00A3C73923}" type="pres">
      <dgm:prSet presAssocID="{164270DC-9F6F-D74C-BC98-F54F76EF1418}" presName="textaccent3" presStyleCnt="0"/>
      <dgm:spPr/>
      <dgm:t>
        <a:bodyPr/>
        <a:lstStyle/>
        <a:p>
          <a:endParaRPr lang="en-US"/>
        </a:p>
      </dgm:t>
    </dgm:pt>
    <dgm:pt modelId="{D18FFB06-55A5-454D-81FB-734BE44494CE}" type="pres">
      <dgm:prSet presAssocID="{164270DC-9F6F-D74C-BC98-F54F76EF1418}" presName="accentRepeatNode" presStyleLbl="solidAlignAcc1" presStyleIdx="4" presStyleCnt="6"/>
      <dgm:spPr/>
      <dgm:t>
        <a:bodyPr/>
        <a:lstStyle/>
        <a:p>
          <a:endParaRPr lang="en-US"/>
        </a:p>
      </dgm:t>
    </dgm:pt>
    <dgm:pt modelId="{8AA0A878-F1F8-0D48-90C8-189A97F849E0}" type="pres">
      <dgm:prSet presAssocID="{ECB11C93-311E-2148-BD80-29CB6BCD126D}" presName="image3" presStyleCnt="0"/>
      <dgm:spPr/>
      <dgm:t>
        <a:bodyPr/>
        <a:lstStyle/>
        <a:p>
          <a:endParaRPr lang="en-US"/>
        </a:p>
      </dgm:t>
    </dgm:pt>
    <dgm:pt modelId="{2FE30A1F-C118-7249-8268-6D5ABC50B2D2}" type="pres">
      <dgm:prSet presAssocID="{ECB11C93-311E-2148-BD80-29CB6BCD126D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F02B1F2-5D86-E847-9285-7BE22E28FC50}" type="pres">
      <dgm:prSet presAssocID="{ECB11C93-311E-2148-BD80-29CB6BCD126D}" presName="imageaccent3" presStyleCnt="0"/>
      <dgm:spPr/>
      <dgm:t>
        <a:bodyPr/>
        <a:lstStyle/>
        <a:p>
          <a:endParaRPr lang="en-US"/>
        </a:p>
      </dgm:t>
    </dgm:pt>
    <dgm:pt modelId="{FE45572D-8E5B-2E46-8F0D-A78BAD5CC560}" type="pres">
      <dgm:prSet presAssocID="{ECB11C93-311E-2148-BD80-29CB6BCD126D}" presName="accentRepeatNode" presStyleLbl="solidAlignAcc1" presStyleIdx="5" presStyleCnt="6"/>
      <dgm:spPr/>
      <dgm:t>
        <a:bodyPr/>
        <a:lstStyle/>
        <a:p>
          <a:endParaRPr lang="en-US"/>
        </a:p>
      </dgm:t>
    </dgm:pt>
  </dgm:ptLst>
  <dgm:cxnLst>
    <dgm:cxn modelId="{5E120DEE-D83E-544D-B6E8-ACF403FF2AF3}" srcId="{6D24C63A-6B80-EF42-ADB5-CDD5582D0F1F}" destId="{AC57E133-6A2D-2244-90F7-568617D0018C}" srcOrd="0" destOrd="0" parTransId="{FF0503CA-3F4A-9146-AB8A-53D2C26D8BF8}" sibTransId="{1A9E8740-8B88-5A42-8C9B-AAD27BA7D5EE}"/>
    <dgm:cxn modelId="{6BC066A8-6E4B-CB4E-BF29-010796F7200D}" type="presOf" srcId="{ECB11C93-311E-2148-BD80-29CB6BCD126D}" destId="{2FE30A1F-C118-7249-8268-6D5ABC50B2D2}" srcOrd="0" destOrd="0" presId="urn:microsoft.com/office/officeart/2008/layout/HexagonCluster"/>
    <dgm:cxn modelId="{626A46D2-45A1-7E42-890E-F8BF6AEC54DF}" type="presOf" srcId="{6D24C63A-6B80-EF42-ADB5-CDD5582D0F1F}" destId="{DA9EFA41-0BD4-FB42-9C21-F1F0342B7C42}" srcOrd="0" destOrd="0" presId="urn:microsoft.com/office/officeart/2008/layout/HexagonCluster"/>
    <dgm:cxn modelId="{5EDCAF99-DF9E-B34E-A77B-2F872D0A486E}" type="presOf" srcId="{C0440D90-E5E9-6C4E-9FF7-A7B028E84075}" destId="{F818AFEB-8F56-9B4D-ADAF-32C81D81560B}" srcOrd="0" destOrd="0" presId="urn:microsoft.com/office/officeart/2008/layout/HexagonCluster"/>
    <dgm:cxn modelId="{DE2E04A3-2AC3-3C4A-9E62-589435F34CDA}" type="presOf" srcId="{AC57E133-6A2D-2244-90F7-568617D0018C}" destId="{933C07D9-FC49-6E42-AC0F-117E4EF1B0EA}" srcOrd="0" destOrd="0" presId="urn:microsoft.com/office/officeart/2008/layout/HexagonCluster"/>
    <dgm:cxn modelId="{124515C2-C357-D442-B29B-1CA752496E67}" srcId="{6D24C63A-6B80-EF42-ADB5-CDD5582D0F1F}" destId="{164270DC-9F6F-D74C-BC98-F54F76EF1418}" srcOrd="2" destOrd="0" parTransId="{DDD47212-E868-E34E-9BC9-AF6CB5F6C766}" sibTransId="{ECB11C93-311E-2148-BD80-29CB6BCD126D}"/>
    <dgm:cxn modelId="{CD4778CF-B1CB-074F-9E08-6315A4BAF9FE}" type="presOf" srcId="{F85242F2-9B4A-C14C-81A3-4234BD1BDF98}" destId="{6B3078CD-5D30-F245-B604-C18AAFEC64BC}" srcOrd="0" destOrd="0" presId="urn:microsoft.com/office/officeart/2008/layout/HexagonCluster"/>
    <dgm:cxn modelId="{5C23B253-3880-FF4A-9A19-17D30EE991E0}" srcId="{6D24C63A-6B80-EF42-ADB5-CDD5582D0F1F}" destId="{F85242F2-9B4A-C14C-81A3-4234BD1BDF98}" srcOrd="1" destOrd="0" parTransId="{12440322-B73D-E349-82C1-B166A2922585}" sibTransId="{C0440D90-E5E9-6C4E-9FF7-A7B028E84075}"/>
    <dgm:cxn modelId="{AD0D9B02-EAD5-2F4C-BEF0-A9C8FACC4FD9}" type="presOf" srcId="{1A9E8740-8B88-5A42-8C9B-AAD27BA7D5EE}" destId="{8ADA09B1-A736-4B46-8713-BD929D54A858}" srcOrd="0" destOrd="0" presId="urn:microsoft.com/office/officeart/2008/layout/HexagonCluster"/>
    <dgm:cxn modelId="{A99249E0-3E2E-2C47-9CA1-1079AF46E76C}" type="presOf" srcId="{164270DC-9F6F-D74C-BC98-F54F76EF1418}" destId="{D6309305-0DC9-E544-ACA7-AA26B16D648D}" srcOrd="0" destOrd="0" presId="urn:microsoft.com/office/officeart/2008/layout/HexagonCluster"/>
    <dgm:cxn modelId="{2A2F43DA-453A-6549-AF61-70471CB6855A}" type="presParOf" srcId="{DA9EFA41-0BD4-FB42-9C21-F1F0342B7C42}" destId="{7E1C50F4-09A4-4841-8028-53FB70721E76}" srcOrd="0" destOrd="0" presId="urn:microsoft.com/office/officeart/2008/layout/HexagonCluster"/>
    <dgm:cxn modelId="{938570AC-B398-5140-8217-0D5135582BCD}" type="presParOf" srcId="{7E1C50F4-09A4-4841-8028-53FB70721E76}" destId="{933C07D9-FC49-6E42-AC0F-117E4EF1B0EA}" srcOrd="0" destOrd="0" presId="urn:microsoft.com/office/officeart/2008/layout/HexagonCluster"/>
    <dgm:cxn modelId="{4D93452F-203B-B74B-A406-6875090C43AF}" type="presParOf" srcId="{DA9EFA41-0BD4-FB42-9C21-F1F0342B7C42}" destId="{ACF4AFD1-E91C-E045-8625-75BF50CA387A}" srcOrd="1" destOrd="0" presId="urn:microsoft.com/office/officeart/2008/layout/HexagonCluster"/>
    <dgm:cxn modelId="{3D349D9F-18AA-7B4D-B73C-AF6EA13362A9}" type="presParOf" srcId="{ACF4AFD1-E91C-E045-8625-75BF50CA387A}" destId="{61B5F0C3-80C3-A649-A90F-955A0207F216}" srcOrd="0" destOrd="0" presId="urn:microsoft.com/office/officeart/2008/layout/HexagonCluster"/>
    <dgm:cxn modelId="{09AE3EF6-7320-7846-8A6C-896005D52BC5}" type="presParOf" srcId="{DA9EFA41-0BD4-FB42-9C21-F1F0342B7C42}" destId="{874959B8-B5DC-2146-A0E8-FD9189CF70A1}" srcOrd="2" destOrd="0" presId="urn:microsoft.com/office/officeart/2008/layout/HexagonCluster"/>
    <dgm:cxn modelId="{AF1CD0F2-835E-CF44-AD3F-9F7184299831}" type="presParOf" srcId="{874959B8-B5DC-2146-A0E8-FD9189CF70A1}" destId="{8ADA09B1-A736-4B46-8713-BD929D54A858}" srcOrd="0" destOrd="0" presId="urn:microsoft.com/office/officeart/2008/layout/HexagonCluster"/>
    <dgm:cxn modelId="{7BC5B179-EB7D-084F-948B-96F6D149ECC3}" type="presParOf" srcId="{DA9EFA41-0BD4-FB42-9C21-F1F0342B7C42}" destId="{0A0E35EB-3545-774B-B41B-FFAD94D34472}" srcOrd="3" destOrd="0" presId="urn:microsoft.com/office/officeart/2008/layout/HexagonCluster"/>
    <dgm:cxn modelId="{ED9FB132-7A5F-BD46-8B33-C2D84E73638B}" type="presParOf" srcId="{0A0E35EB-3545-774B-B41B-FFAD94D34472}" destId="{56DEC746-2C50-E748-9737-88E3A80E12A9}" srcOrd="0" destOrd="0" presId="urn:microsoft.com/office/officeart/2008/layout/HexagonCluster"/>
    <dgm:cxn modelId="{D6EBD42D-747E-0546-92BA-152969B487BB}" type="presParOf" srcId="{DA9EFA41-0BD4-FB42-9C21-F1F0342B7C42}" destId="{57F204EE-A179-8248-BE3A-F59933A337DF}" srcOrd="4" destOrd="0" presId="urn:microsoft.com/office/officeart/2008/layout/HexagonCluster"/>
    <dgm:cxn modelId="{BF81A377-F8FA-8F40-B681-4485C80134AB}" type="presParOf" srcId="{57F204EE-A179-8248-BE3A-F59933A337DF}" destId="{6B3078CD-5D30-F245-B604-C18AAFEC64BC}" srcOrd="0" destOrd="0" presId="urn:microsoft.com/office/officeart/2008/layout/HexagonCluster"/>
    <dgm:cxn modelId="{155BC325-9D65-4B4E-8A84-7C1CBEF48CEF}" type="presParOf" srcId="{DA9EFA41-0BD4-FB42-9C21-F1F0342B7C42}" destId="{0D164087-1E32-A74A-B3DD-EE1A0BDEDB96}" srcOrd="5" destOrd="0" presId="urn:microsoft.com/office/officeart/2008/layout/HexagonCluster"/>
    <dgm:cxn modelId="{FD59C265-8F6D-0C41-8C18-1A99A8496263}" type="presParOf" srcId="{0D164087-1E32-A74A-B3DD-EE1A0BDEDB96}" destId="{936A9BB0-C4B7-2F4B-B4D1-4EE1CBCC77A2}" srcOrd="0" destOrd="0" presId="urn:microsoft.com/office/officeart/2008/layout/HexagonCluster"/>
    <dgm:cxn modelId="{B751F409-5F1B-4D45-995D-D31D16FA964B}" type="presParOf" srcId="{DA9EFA41-0BD4-FB42-9C21-F1F0342B7C42}" destId="{7118C661-EE2C-984F-80AB-66C2ED17CE6F}" srcOrd="6" destOrd="0" presId="urn:microsoft.com/office/officeart/2008/layout/HexagonCluster"/>
    <dgm:cxn modelId="{9FD22B3D-8AC3-934F-ABE7-92E70C98CDD7}" type="presParOf" srcId="{7118C661-EE2C-984F-80AB-66C2ED17CE6F}" destId="{F818AFEB-8F56-9B4D-ADAF-32C81D81560B}" srcOrd="0" destOrd="0" presId="urn:microsoft.com/office/officeart/2008/layout/HexagonCluster"/>
    <dgm:cxn modelId="{F48F6151-DE21-B540-87CB-C7FA58F08586}" type="presParOf" srcId="{DA9EFA41-0BD4-FB42-9C21-F1F0342B7C42}" destId="{A81657C7-84B6-0349-88BD-6624FF8792C9}" srcOrd="7" destOrd="0" presId="urn:microsoft.com/office/officeart/2008/layout/HexagonCluster"/>
    <dgm:cxn modelId="{C6ECE13B-89BD-8F47-806A-EBE6876203E7}" type="presParOf" srcId="{A81657C7-84B6-0349-88BD-6624FF8792C9}" destId="{C5A4AE81-1ADB-4143-A849-FA59BC4AE17E}" srcOrd="0" destOrd="0" presId="urn:microsoft.com/office/officeart/2008/layout/HexagonCluster"/>
    <dgm:cxn modelId="{6F6905BA-42E6-B647-827A-AE6B06471B1A}" type="presParOf" srcId="{DA9EFA41-0BD4-FB42-9C21-F1F0342B7C42}" destId="{79D61FFD-AE02-7147-BB33-A2459535C9A2}" srcOrd="8" destOrd="0" presId="urn:microsoft.com/office/officeart/2008/layout/HexagonCluster"/>
    <dgm:cxn modelId="{903D3197-FB60-F846-880D-3770348F626E}" type="presParOf" srcId="{79D61FFD-AE02-7147-BB33-A2459535C9A2}" destId="{D6309305-0DC9-E544-ACA7-AA26B16D648D}" srcOrd="0" destOrd="0" presId="urn:microsoft.com/office/officeart/2008/layout/HexagonCluster"/>
    <dgm:cxn modelId="{B944BEC2-13FB-6B48-B0C3-D03BCCD3C345}" type="presParOf" srcId="{DA9EFA41-0BD4-FB42-9C21-F1F0342B7C42}" destId="{4F03E9A7-7188-B24A-B61C-9A00A3C73923}" srcOrd="9" destOrd="0" presId="urn:microsoft.com/office/officeart/2008/layout/HexagonCluster"/>
    <dgm:cxn modelId="{861C8496-ADFB-8448-86F3-5E963DF9A7C9}" type="presParOf" srcId="{4F03E9A7-7188-B24A-B61C-9A00A3C73923}" destId="{D18FFB06-55A5-454D-81FB-734BE44494CE}" srcOrd="0" destOrd="0" presId="urn:microsoft.com/office/officeart/2008/layout/HexagonCluster"/>
    <dgm:cxn modelId="{5E23E24C-F076-8B43-8253-0A84CA0AFBBC}" type="presParOf" srcId="{DA9EFA41-0BD4-FB42-9C21-F1F0342B7C42}" destId="{8AA0A878-F1F8-0D48-90C8-189A97F849E0}" srcOrd="10" destOrd="0" presId="urn:microsoft.com/office/officeart/2008/layout/HexagonCluster"/>
    <dgm:cxn modelId="{07C40372-A4B9-AE4E-93B9-18C2E349D76C}" type="presParOf" srcId="{8AA0A878-F1F8-0D48-90C8-189A97F849E0}" destId="{2FE30A1F-C118-7249-8268-6D5ABC50B2D2}" srcOrd="0" destOrd="0" presId="urn:microsoft.com/office/officeart/2008/layout/HexagonCluster"/>
    <dgm:cxn modelId="{27329ED2-FC86-D14E-AFF5-44E92B36A71E}" type="presParOf" srcId="{DA9EFA41-0BD4-FB42-9C21-F1F0342B7C42}" destId="{CF02B1F2-5D86-E847-9285-7BE22E28FC50}" srcOrd="11" destOrd="0" presId="urn:microsoft.com/office/officeart/2008/layout/HexagonCluster"/>
    <dgm:cxn modelId="{131C6125-DA31-2044-87E8-7B0E00729066}" type="presParOf" srcId="{CF02B1F2-5D86-E847-9285-7BE22E28FC50}" destId="{FE45572D-8E5B-2E46-8F0D-A78BAD5CC56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BB46-AED8-D448-ACBF-1CB7E3B4D66F}">
      <dsp:nvSpPr>
        <dsp:cNvPr id="0" name=""/>
        <dsp:cNvSpPr/>
      </dsp:nvSpPr>
      <dsp:spPr>
        <a:xfrm>
          <a:off x="3851909" y="2023110"/>
          <a:ext cx="2472690" cy="247269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000000"/>
              </a:solidFill>
            </a:rPr>
            <a:t>Mérnöki</a:t>
          </a:r>
          <a:r>
            <a:rPr lang="en-US" sz="2300" kern="1200" dirty="0" smtClean="0">
              <a:solidFill>
                <a:srgbClr val="000000"/>
              </a:solidFill>
            </a:rPr>
            <a:t> </a:t>
          </a:r>
          <a:r>
            <a:rPr lang="en-US" sz="2300" kern="1200" dirty="0" err="1" smtClean="0">
              <a:solidFill>
                <a:srgbClr val="000000"/>
              </a:solidFill>
            </a:rPr>
            <a:t>tudományok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4349030" y="2602326"/>
        <a:ext cx="1478448" cy="1271014"/>
      </dsp:txXfrm>
    </dsp:sp>
    <dsp:sp modelId="{1854DABB-940D-844D-AAAD-057493018854}">
      <dsp:nvSpPr>
        <dsp:cNvPr id="0" name=""/>
        <dsp:cNvSpPr/>
      </dsp:nvSpPr>
      <dsp:spPr>
        <a:xfrm>
          <a:off x="2413253" y="1438656"/>
          <a:ext cx="1798320" cy="179832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rgbClr val="000000"/>
              </a:solidFill>
            </a:rPr>
            <a:t>Fizika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2865985" y="1894125"/>
        <a:ext cx="892856" cy="887382"/>
      </dsp:txXfrm>
    </dsp:sp>
    <dsp:sp modelId="{80BA549D-10D1-E746-ACCC-7EE48A338267}">
      <dsp:nvSpPr>
        <dsp:cNvPr id="0" name=""/>
        <dsp:cNvSpPr/>
      </dsp:nvSpPr>
      <dsp:spPr>
        <a:xfrm rot="20700000">
          <a:off x="3420496" y="197998"/>
          <a:ext cx="1761986" cy="176198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Mate-</a:t>
          </a:r>
          <a:r>
            <a:rPr lang="en-US" sz="2300" kern="1200" dirty="0" err="1" smtClean="0">
              <a:solidFill>
                <a:srgbClr val="000000"/>
              </a:solidFill>
            </a:rPr>
            <a:t>matika</a:t>
          </a:r>
          <a:endParaRPr lang="en-US" sz="2300" kern="1200" dirty="0">
            <a:solidFill>
              <a:srgbClr val="000000"/>
            </a:solidFill>
          </a:endParaRPr>
        </a:p>
      </dsp:txBody>
      <dsp:txXfrm rot="-20700000">
        <a:off x="3806952" y="584453"/>
        <a:ext cx="989076" cy="989076"/>
      </dsp:txXfrm>
    </dsp:sp>
    <dsp:sp modelId="{C393AABC-20EC-A94A-AE3F-72A95A360D93}">
      <dsp:nvSpPr>
        <dsp:cNvPr id="0" name=""/>
        <dsp:cNvSpPr/>
      </dsp:nvSpPr>
      <dsp:spPr>
        <a:xfrm>
          <a:off x="3665096" y="1648095"/>
          <a:ext cx="3165043" cy="3165043"/>
        </a:xfrm>
        <a:prstGeom prst="circularArrow">
          <a:avLst>
            <a:gd name="adj1" fmla="val 4687"/>
            <a:gd name="adj2" fmla="val 299029"/>
            <a:gd name="adj3" fmla="val 2522945"/>
            <a:gd name="adj4" fmla="val 1584674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C4D3E5-1F39-A94E-83F0-62732BC91C35}">
      <dsp:nvSpPr>
        <dsp:cNvPr id="0" name=""/>
        <dsp:cNvSpPr/>
      </dsp:nvSpPr>
      <dsp:spPr>
        <a:xfrm>
          <a:off x="2094774" y="1039461"/>
          <a:ext cx="2299601" cy="22996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1D94B-6F11-5348-B576-3CC9EC8EEC9A}">
      <dsp:nvSpPr>
        <dsp:cNvPr id="0" name=""/>
        <dsp:cNvSpPr/>
      </dsp:nvSpPr>
      <dsp:spPr>
        <a:xfrm>
          <a:off x="3012931" y="-189236"/>
          <a:ext cx="2479433" cy="2479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C07D9-FC49-6E42-AC0F-117E4EF1B0EA}">
      <dsp:nvSpPr>
        <dsp:cNvPr id="0" name=""/>
        <dsp:cNvSpPr/>
      </dsp:nvSpPr>
      <dsp:spPr>
        <a:xfrm>
          <a:off x="2251919" y="2794139"/>
          <a:ext cx="1973684" cy="17016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0000"/>
              </a:solidFill>
            </a:rPr>
            <a:t>Földi</a:t>
          </a:r>
          <a:r>
            <a:rPr lang="en-US" sz="1800" kern="1200" dirty="0" smtClean="0">
              <a:solidFill>
                <a:srgbClr val="000000"/>
              </a:solidFill>
            </a:rPr>
            <a:t>- </a:t>
          </a:r>
          <a:r>
            <a:rPr lang="en-US" sz="1800" kern="1200" dirty="0" err="1" smtClean="0">
              <a:solidFill>
                <a:srgbClr val="000000"/>
              </a:solidFill>
            </a:rPr>
            <a:t>és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légijárművek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58198" y="3058205"/>
        <a:ext cx="1361126" cy="1173528"/>
      </dsp:txXfrm>
    </dsp:sp>
    <dsp:sp modelId="{61B5F0C3-80C3-A649-A90F-955A0207F216}">
      <dsp:nvSpPr>
        <dsp:cNvPr id="0" name=""/>
        <dsp:cNvSpPr/>
      </dsp:nvSpPr>
      <dsp:spPr>
        <a:xfrm>
          <a:off x="2303193" y="3545387"/>
          <a:ext cx="231082" cy="199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DA09B1-A736-4B46-8713-BD929D54A858}">
      <dsp:nvSpPr>
        <dsp:cNvPr id="0" name=""/>
        <dsp:cNvSpPr/>
      </dsp:nvSpPr>
      <dsp:spPr>
        <a:xfrm>
          <a:off x="564805" y="1880143"/>
          <a:ext cx="1973684" cy="1701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DEC746-2C50-E748-9737-88E3A80E12A9}">
      <dsp:nvSpPr>
        <dsp:cNvPr id="0" name=""/>
        <dsp:cNvSpPr/>
      </dsp:nvSpPr>
      <dsp:spPr>
        <a:xfrm>
          <a:off x="1908456" y="3357013"/>
          <a:ext cx="231082" cy="199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3078CD-5D30-F245-B604-C18AAFEC64BC}">
      <dsp:nvSpPr>
        <dsp:cNvPr id="0" name=""/>
        <dsp:cNvSpPr/>
      </dsp:nvSpPr>
      <dsp:spPr>
        <a:xfrm>
          <a:off x="3933414" y="1859912"/>
          <a:ext cx="1973684" cy="170166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Info-</a:t>
          </a:r>
          <a:r>
            <a:rPr lang="en-US" sz="1800" kern="1200" dirty="0" err="1" smtClean="0">
              <a:solidFill>
                <a:srgbClr val="000000"/>
              </a:solidFill>
            </a:rPr>
            <a:t>kommunikációs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technológiák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239693" y="2123978"/>
        <a:ext cx="1361126" cy="1173528"/>
      </dsp:txXfrm>
    </dsp:sp>
    <dsp:sp modelId="{936A9BB0-C4B7-2F4B-B4D1-4EE1CBCC77A2}">
      <dsp:nvSpPr>
        <dsp:cNvPr id="0" name=""/>
        <dsp:cNvSpPr/>
      </dsp:nvSpPr>
      <dsp:spPr>
        <a:xfrm>
          <a:off x="5282684" y="3334984"/>
          <a:ext cx="231082" cy="199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18AFEB-8F56-9B4D-ADAF-32C81D81560B}">
      <dsp:nvSpPr>
        <dsp:cNvPr id="0" name=""/>
        <dsp:cNvSpPr/>
      </dsp:nvSpPr>
      <dsp:spPr>
        <a:xfrm>
          <a:off x="5614909" y="2794139"/>
          <a:ext cx="1973684" cy="1701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A4AE81-1ADB-4143-A849-FA59BC4AE17E}">
      <dsp:nvSpPr>
        <dsp:cNvPr id="0" name=""/>
        <dsp:cNvSpPr/>
      </dsp:nvSpPr>
      <dsp:spPr>
        <a:xfrm>
          <a:off x="5666183" y="3545387"/>
          <a:ext cx="231082" cy="199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09305-0DC9-E544-ACA7-AA26B16D648D}">
      <dsp:nvSpPr>
        <dsp:cNvPr id="0" name=""/>
        <dsp:cNvSpPr/>
      </dsp:nvSpPr>
      <dsp:spPr>
        <a:xfrm>
          <a:off x="2251919" y="929731"/>
          <a:ext cx="1973684" cy="17016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0000"/>
              </a:solidFill>
            </a:rPr>
            <a:t>Automatizálás</a:t>
          </a:r>
          <a:r>
            <a:rPr lang="en-US" sz="1800" kern="1200" dirty="0" smtClean="0">
              <a:solidFill>
                <a:srgbClr val="000000"/>
              </a:solidFill>
            </a:rPr>
            <a:t>, </a:t>
          </a:r>
          <a:r>
            <a:rPr lang="en-US" sz="1800" kern="1200" dirty="0" err="1" smtClean="0">
              <a:solidFill>
                <a:srgbClr val="000000"/>
              </a:solidFill>
            </a:rPr>
            <a:t>irányítás-elmélet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58198" y="1193797"/>
        <a:ext cx="1361126" cy="1173528"/>
      </dsp:txXfrm>
    </dsp:sp>
    <dsp:sp modelId="{D18FFB06-55A5-454D-81FB-734BE44494CE}">
      <dsp:nvSpPr>
        <dsp:cNvPr id="0" name=""/>
        <dsp:cNvSpPr/>
      </dsp:nvSpPr>
      <dsp:spPr>
        <a:xfrm>
          <a:off x="3589951" y="966597"/>
          <a:ext cx="231082" cy="199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E30A1F-C118-7249-8268-6D5ABC50B2D2}">
      <dsp:nvSpPr>
        <dsp:cNvPr id="0" name=""/>
        <dsp:cNvSpPr/>
      </dsp:nvSpPr>
      <dsp:spPr>
        <a:xfrm>
          <a:off x="3933414" y="0"/>
          <a:ext cx="1973684" cy="17016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45572D-8E5B-2E46-8F0D-A78BAD5CC560}">
      <dsp:nvSpPr>
        <dsp:cNvPr id="0" name=""/>
        <dsp:cNvSpPr/>
      </dsp:nvSpPr>
      <dsp:spPr>
        <a:xfrm>
          <a:off x="3991712" y="747201"/>
          <a:ext cx="231082" cy="1991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BF0FE-A440-D549-8699-C3038C740969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6021E-4636-9342-86E4-B6AC106E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en.wikipedia.org/wiki/Lithium_ion_batter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sch Office Sans" charset="0"/>
                <a:ea typeface="ＭＳ Ｐゴシック" charset="0"/>
              </a:defRPr>
            </a:lvl9pPr>
          </a:lstStyle>
          <a:p>
            <a:fld id="{2FE01E8F-FB15-694B-B178-6F096FF19498}" type="slidenum">
              <a:rPr lang="en-GB"/>
              <a:pPr/>
              <a:t>17</a:t>
            </a:fld>
            <a:endParaRPr lang="en-GB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sch Office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FCE94-FE6F-B044-AB32-8A55F1D304FD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Tesla Motors refers to the Roadster's battery pack as the Energy Storage System or ESS. The ESS contains 6,831 </a:t>
            </a:r>
            <a:r>
              <a:rPr lang="en-US">
                <a:hlinkClick r:id="rId3" action="ppaction://hlinkfile" tooltip="Lithium ion battery"/>
              </a:rPr>
              <a:t>lithium ion</a:t>
            </a:r>
            <a:r>
              <a:rPr lang="en-US"/>
              <a:t> cells</a:t>
            </a:r>
          </a:p>
        </p:txBody>
      </p:sp>
      <p:sp>
        <p:nvSpPr>
          <p:cNvPr id="14340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837F546-CFFB-9D41-89EA-0766B00DE8F3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Click to edit Master text styles</a:t>
            </a:r>
          </a:p>
          <a:p>
            <a:pPr lvl="1" eaLnBrk="1" latinLnBrk="0" hangingPunct="1"/>
            <a:r>
              <a:rPr kumimoji="0" lang="hu-HU" smtClean="0"/>
              <a:t>Second level</a:t>
            </a:r>
          </a:p>
          <a:p>
            <a:pPr lvl="2" eaLnBrk="1" latinLnBrk="0" hangingPunct="1"/>
            <a:r>
              <a:rPr kumimoji="0" lang="hu-HU" smtClean="0"/>
              <a:t>Third level</a:t>
            </a:r>
          </a:p>
          <a:p>
            <a:pPr lvl="3" eaLnBrk="1" latinLnBrk="0" hangingPunct="1"/>
            <a:r>
              <a:rPr kumimoji="0" lang="hu-HU" smtClean="0"/>
              <a:t>Fourth level</a:t>
            </a:r>
          </a:p>
          <a:p>
            <a:pPr lvl="4" eaLnBrk="1" latinLnBrk="0" hangingPunct="1"/>
            <a:r>
              <a:rPr kumimoji="0" lang="hu-H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3349DC-3D95-E44E-B739-5EF45055F7D7}" type="datetimeFigureOut">
              <a:rPr lang="en-US" smtClean="0"/>
              <a:t>6/6/12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F0FE77-52AA-3741-A827-3A897A38FE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PowerPoint_97_-_2003_Presentation1.ppt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39.jpeg"/><Relationship Id="rId21" Type="http://schemas.openxmlformats.org/officeDocument/2006/relationships/image" Target="../media/image40.jpeg"/><Relationship Id="rId22" Type="http://schemas.openxmlformats.org/officeDocument/2006/relationships/image" Target="../media/image41.jpeg"/><Relationship Id="rId23" Type="http://schemas.openxmlformats.org/officeDocument/2006/relationships/image" Target="../media/image42.jpe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jpeg"/><Relationship Id="rId18" Type="http://schemas.openxmlformats.org/officeDocument/2006/relationships/image" Target="../media/image37.jpeg"/><Relationship Id="rId19" Type="http://schemas.openxmlformats.org/officeDocument/2006/relationships/image" Target="../media/image38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microsoft.com/office/2007/relationships/hdphoto" Target="../media/hdphoto1.wdp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Műszaki</a:t>
            </a:r>
            <a:r>
              <a:rPr lang="en-US" dirty="0" smtClean="0"/>
              <a:t> </a:t>
            </a:r>
            <a:r>
              <a:rPr lang="en-US" dirty="0" err="1" smtClean="0"/>
              <a:t>haladás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Bánkitól</a:t>
            </a:r>
            <a:r>
              <a:rPr lang="en-US" sz="3200" dirty="0"/>
              <a:t> </a:t>
            </a:r>
            <a:r>
              <a:rPr lang="en-US" sz="3200" dirty="0" smtClean="0"/>
              <a:t>a XXII. </a:t>
            </a:r>
            <a:r>
              <a:rPr lang="en-US" sz="3200" dirty="0" err="1" smtClean="0"/>
              <a:t>századig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err="1" smtClean="0"/>
              <a:t>Bokor</a:t>
            </a:r>
            <a:r>
              <a:rPr lang="en-US" dirty="0" smtClean="0"/>
              <a:t> </a:t>
            </a:r>
            <a:r>
              <a:rPr lang="en-US" dirty="0" err="1" smtClean="0"/>
              <a:t>József</a:t>
            </a:r>
            <a:endParaRPr lang="en-US" dirty="0"/>
          </a:p>
          <a:p>
            <a:pPr algn="ctr"/>
            <a:r>
              <a:rPr lang="en-US" dirty="0" err="1" smtClean="0"/>
              <a:t>Nádai</a:t>
            </a:r>
            <a:r>
              <a:rPr lang="en-US" dirty="0" smtClean="0"/>
              <a:t> </a:t>
            </a:r>
            <a:r>
              <a:rPr lang="en-US" dirty="0" err="1" smtClean="0"/>
              <a:t>László</a:t>
            </a:r>
            <a:r>
              <a:rPr lang="en-US" dirty="0" smtClean="0"/>
              <a:t> </a:t>
            </a:r>
            <a:r>
              <a:rPr lang="en-US" dirty="0" err="1" smtClean="0"/>
              <a:t>Palkovics</a:t>
            </a:r>
            <a:r>
              <a:rPr lang="en-US" dirty="0" smtClean="0"/>
              <a:t> László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Sokprocesszoros</a:t>
            </a:r>
            <a:r>
              <a:rPr lang="en-US" dirty="0" smtClean="0"/>
              <a:t> </a:t>
            </a:r>
            <a:r>
              <a:rPr lang="en-US" dirty="0" err="1" smtClean="0"/>
              <a:t>celluláris</a:t>
            </a:r>
            <a:r>
              <a:rPr lang="en-US" dirty="0" smtClean="0"/>
              <a:t> </a:t>
            </a:r>
            <a:r>
              <a:rPr lang="en-US" dirty="0" err="1" smtClean="0"/>
              <a:t>hullám-számitógép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3200" smtClean="0"/>
              <a:t>Az </a:t>
            </a:r>
            <a:r>
              <a:rPr lang="hu-HU" sz="3200" b="1" i="1" smtClean="0"/>
              <a:t>architekturát</a:t>
            </a:r>
            <a:r>
              <a:rPr lang="hu-HU" sz="3200" smtClean="0"/>
              <a:t> </a:t>
            </a:r>
            <a:r>
              <a:rPr lang="hu-HU" sz="3200" dirty="0" smtClean="0"/>
              <a:t>a következőképp </a:t>
            </a:r>
            <a:r>
              <a:rPr lang="hu-HU" sz="3200" smtClean="0"/>
              <a:t>definiálják: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3200" dirty="0"/>
          </a:p>
          <a:p>
            <a:pPr>
              <a:lnSpc>
                <a:spcPct val="90000"/>
              </a:lnSpc>
            </a:pPr>
            <a:r>
              <a:rPr lang="hu-HU" sz="3200" dirty="0"/>
              <a:t>A </a:t>
            </a:r>
            <a:r>
              <a:rPr lang="hu-HU" sz="3200" dirty="0" smtClean="0"/>
              <a:t>processzor tömböt egy 2D vagy </a:t>
            </a:r>
            <a:r>
              <a:rPr lang="hu-HU" sz="3200" dirty="0"/>
              <a:t>3D </a:t>
            </a:r>
            <a:r>
              <a:rPr lang="hu-HU" sz="3200" dirty="0" smtClean="0"/>
              <a:t>rácson helyezik el.</a:t>
            </a:r>
            <a:endParaRPr lang="hu-HU" sz="3200" dirty="0"/>
          </a:p>
          <a:p>
            <a:pPr>
              <a:lnSpc>
                <a:spcPct val="90000"/>
              </a:lnSpc>
            </a:pPr>
            <a:r>
              <a:rPr lang="hu-HU" sz="3200" dirty="0" smtClean="0"/>
              <a:t>A processzorok a távolság forditottjával arányos sebességgel kommunikálnak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x-none" sz="3200" dirty="0" smtClean="0"/>
              <a:t>Két tipikus sebesség van: egy lokális</a:t>
            </a:r>
            <a:r>
              <a:rPr lang="hu-HU" sz="3200" dirty="0" smtClean="0"/>
              <a:t> </a:t>
            </a:r>
            <a:r>
              <a:rPr lang="hu-HU" sz="3200" b="1" i="1" dirty="0" smtClean="0"/>
              <a:t>fo</a:t>
            </a:r>
            <a:r>
              <a:rPr lang="hu-HU" sz="3200" dirty="0" smtClean="0"/>
              <a:t> amely egy </a:t>
            </a:r>
            <a:r>
              <a:rPr lang="hu-HU" sz="3200" b="1" i="1" dirty="0" smtClean="0"/>
              <a:t>r</a:t>
            </a:r>
            <a:r>
              <a:rPr lang="hu-HU" sz="3200" dirty="0" smtClean="0"/>
              <a:t> szinkron sugáron belül van értelmezve, egy gobális amely egy Manhattan tipusu busz rendszeren van értelmezve</a:t>
            </a:r>
            <a:r>
              <a:rPr lang="en-US" sz="3200" dirty="0" smtClean="0"/>
              <a:t>. </a:t>
            </a:r>
            <a:r>
              <a:rPr lang="en-US" sz="3200" dirty="0" err="1" smtClean="0"/>
              <a:t>Folytonos</a:t>
            </a:r>
            <a:r>
              <a:rPr lang="en-US" sz="3200" dirty="0" smtClean="0"/>
              <a:t> </a:t>
            </a:r>
            <a:r>
              <a:rPr lang="en-US" sz="3200" dirty="0" err="1" smtClean="0"/>
              <a:t>idejű</a:t>
            </a:r>
            <a:r>
              <a:rPr lang="en-US" sz="3200" dirty="0" smtClean="0"/>
              <a:t> </a:t>
            </a:r>
            <a:r>
              <a:rPr lang="en-US" sz="3200" dirty="0" err="1" smtClean="0"/>
              <a:t>dinamikánál</a:t>
            </a:r>
            <a:r>
              <a:rPr lang="en-US" sz="3200" dirty="0" smtClean="0"/>
              <a:t> f =T/2, T a </a:t>
            </a:r>
            <a:r>
              <a:rPr lang="en-US" sz="3200" dirty="0" err="1" smtClean="0"/>
              <a:t>domináns</a:t>
            </a:r>
            <a:r>
              <a:rPr lang="en-US" sz="3200" dirty="0" smtClean="0"/>
              <a:t> </a:t>
            </a:r>
            <a:r>
              <a:rPr lang="en-US" sz="3200" dirty="0" err="1" smtClean="0"/>
              <a:t>időállandó</a:t>
            </a:r>
            <a:r>
              <a:rPr lang="en-US" sz="3200" dirty="0" smtClean="0"/>
              <a:t>.</a:t>
            </a:r>
            <a:endParaRPr lang="hu-HU" sz="3200" dirty="0"/>
          </a:p>
          <a:p>
            <a:pPr>
              <a:lnSpc>
                <a:spcPct val="90000"/>
              </a:lnSpc>
            </a:pPr>
            <a:r>
              <a:rPr lang="hu-HU" sz="3200" dirty="0" smtClean="0"/>
              <a:t>A lokákis és globális órasebességet úgy választják meg hogy a disszipációs teljesitményt egy előirt határ alatt tartsák.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6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Sokprocesszoros</a:t>
            </a:r>
            <a:r>
              <a:rPr lang="en-US" dirty="0"/>
              <a:t> </a:t>
            </a:r>
            <a:r>
              <a:rPr lang="en-US" dirty="0" err="1"/>
              <a:t>celluláris</a:t>
            </a:r>
            <a:r>
              <a:rPr lang="en-US" dirty="0"/>
              <a:t> </a:t>
            </a:r>
            <a:r>
              <a:rPr lang="en-US" dirty="0" err="1"/>
              <a:t>hullám-számitógép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1579683"/>
              </p:ext>
            </p:extLst>
          </p:nvPr>
        </p:nvGraphicFramePr>
        <p:xfrm>
          <a:off x="1824918" y="2133599"/>
          <a:ext cx="5640681" cy="423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918" y="2133599"/>
                        <a:ext cx="5640681" cy="42305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10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45" y="1620000"/>
            <a:ext cx="27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Jedlik</a:t>
            </a:r>
            <a:r>
              <a:rPr lang="en-US" b="1" dirty="0" smtClean="0"/>
              <a:t> </a:t>
            </a:r>
            <a:r>
              <a:rPr lang="en-US" b="1" dirty="0" err="1" smtClean="0"/>
              <a:t>Ányos</a:t>
            </a:r>
            <a:endParaRPr lang="en-US" b="1" dirty="0" smtClean="0"/>
          </a:p>
          <a:p>
            <a:r>
              <a:rPr lang="en-US" dirty="0" smtClean="0"/>
              <a:t>(1800-1895)</a:t>
            </a:r>
          </a:p>
          <a:p>
            <a:r>
              <a:rPr lang="hu-HU" sz="1600" dirty="0" smtClean="0"/>
              <a:t>Természettudós</a:t>
            </a:r>
            <a:r>
              <a:rPr lang="hu-HU" sz="1600" dirty="0"/>
              <a:t>, feltaláló, bencés szerzetes, </a:t>
            </a:r>
            <a:r>
              <a:rPr lang="hu-HU" sz="1600" dirty="0" smtClean="0"/>
              <a:t>oktató</a:t>
            </a:r>
            <a:r>
              <a:rPr lang="hu-HU" sz="1600" dirty="0"/>
              <a:t>. Nevéhez fűződik </a:t>
            </a:r>
            <a:r>
              <a:rPr lang="hu-HU" sz="1600" dirty="0" smtClean="0"/>
              <a:t>az </a:t>
            </a:r>
            <a:r>
              <a:rPr lang="hu-HU" sz="1600" dirty="0"/>
              <a:t>első elektromotor </a:t>
            </a:r>
            <a:r>
              <a:rPr lang="hu-HU" sz="1600" dirty="0" smtClean="0"/>
              <a:t>megalkotása.</a:t>
            </a:r>
            <a:endParaRPr lang="en-US" sz="16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9545" y="1620000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Bánki</a:t>
            </a:r>
            <a:r>
              <a:rPr lang="en-US" b="1" dirty="0" smtClean="0"/>
              <a:t> </a:t>
            </a:r>
            <a:r>
              <a:rPr lang="en-US" b="1" dirty="0" err="1" smtClean="0"/>
              <a:t>Donát</a:t>
            </a:r>
            <a:endParaRPr lang="en-US" b="1" dirty="0"/>
          </a:p>
          <a:p>
            <a:r>
              <a:rPr lang="en-US" dirty="0" smtClean="0"/>
              <a:t>(1859-1922)</a:t>
            </a:r>
          </a:p>
          <a:p>
            <a:r>
              <a:rPr lang="hu-HU" sz="1600" dirty="0" smtClean="0"/>
              <a:t>Korának </a:t>
            </a:r>
            <a:r>
              <a:rPr lang="hu-HU" sz="1600" dirty="0"/>
              <a:t>egyik legnagyobb gépészmérnöke, feltalálója, egyetemi tanár.</a:t>
            </a:r>
            <a:endParaRPr lang="en-US" sz="16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9545" y="1620000"/>
            <a:ext cx="1824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Csonka</a:t>
            </a:r>
            <a:r>
              <a:rPr lang="en-US" b="1" dirty="0" smtClean="0"/>
              <a:t> </a:t>
            </a:r>
            <a:r>
              <a:rPr lang="en-US" b="1" dirty="0" err="1" smtClean="0"/>
              <a:t>János</a:t>
            </a:r>
            <a:endParaRPr lang="en-US" b="1" dirty="0"/>
          </a:p>
          <a:p>
            <a:r>
              <a:rPr lang="en-US" dirty="0" smtClean="0"/>
              <a:t>(1852-1939)</a:t>
            </a:r>
          </a:p>
          <a:p>
            <a:r>
              <a:rPr lang="en-US" sz="1600" dirty="0" err="1" smtClean="0"/>
              <a:t>Gépészmérnök</a:t>
            </a:r>
            <a:r>
              <a:rPr lang="en-US" sz="1600" dirty="0" smtClean="0"/>
              <a:t>, </a:t>
            </a:r>
            <a:r>
              <a:rPr lang="en-US" sz="1600" dirty="0" err="1" smtClean="0"/>
              <a:t>feltaláló</a:t>
            </a:r>
            <a:r>
              <a:rPr lang="en-US" sz="1600" dirty="0" smtClean="0"/>
              <a:t>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2455" y="5275005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Forgony</a:t>
            </a:r>
            <a:endParaRPr lang="en-US" b="1" dirty="0" smtClean="0"/>
          </a:p>
          <a:p>
            <a:pPr algn="r"/>
            <a:r>
              <a:rPr lang="en-US" dirty="0" smtClean="0"/>
              <a:t>(1827)</a:t>
            </a:r>
          </a:p>
          <a:p>
            <a:pPr algn="r"/>
            <a:r>
              <a:rPr lang="hu-HU" sz="1600" dirty="0" smtClean="0"/>
              <a:t>Az első </a:t>
            </a:r>
            <a:r>
              <a:rPr lang="hu-HU" sz="1600" dirty="0"/>
              <a:t>elektrodinamikus, áram-áram kölcsönhatáson alapuló </a:t>
            </a:r>
            <a:r>
              <a:rPr lang="hu-HU" sz="1600" dirty="0" smtClean="0"/>
              <a:t>motor.</a:t>
            </a:r>
            <a:endParaRPr lang="en-US" sz="1600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372455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7377" y="5275005"/>
            <a:ext cx="2817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Karburátor</a:t>
            </a:r>
            <a:endParaRPr lang="en-US" b="1" dirty="0" smtClean="0"/>
          </a:p>
          <a:p>
            <a:pPr algn="r"/>
            <a:r>
              <a:rPr lang="en-US" dirty="0" smtClean="0"/>
              <a:t>(1893)</a:t>
            </a:r>
          </a:p>
          <a:p>
            <a:pPr algn="r"/>
            <a:r>
              <a:rPr lang="hu-HU" sz="1600" dirty="0" smtClean="0"/>
              <a:t>Az Otto</a:t>
            </a:r>
            <a:r>
              <a:rPr lang="hu-HU" sz="1600" dirty="0"/>
              <a:t>-motorok által igényelt levegő-üzemanyag keverék előállítására szolgáló szerkezet.</a:t>
            </a:r>
            <a:endParaRPr lang="en-US" sz="1600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45343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Jedli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Bank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karburator.jpg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Csonk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Járműmérnökök</a:t>
            </a:r>
            <a:r>
              <a:rPr lang="en-US" dirty="0" smtClean="0"/>
              <a:t> a XIX-XX. </a:t>
            </a:r>
            <a:r>
              <a:rPr lang="en-US" dirty="0" err="1" smtClean="0"/>
              <a:t>században</a:t>
            </a:r>
            <a:endParaRPr lang="en-US" dirty="0"/>
          </a:p>
        </p:txBody>
      </p:sp>
      <p:pic>
        <p:nvPicPr>
          <p:cNvPr id="3" name="Picture 2" descr="elektromotor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486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40" y="164950"/>
            <a:ext cx="5950600" cy="3955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234827" y="178539"/>
            <a:ext cx="29091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TW" i="1" dirty="0" err="1" smtClean="0">
                <a:latin typeface="+mn-lt"/>
                <a:ea typeface="新細明體" charset="0"/>
                <a:cs typeface="新細明體" charset="0"/>
              </a:rPr>
              <a:t>Forrás</a:t>
            </a:r>
            <a:r>
              <a:rPr lang="en-US" altLang="zh-TW" i="1" dirty="0" smtClean="0">
                <a:latin typeface="+mn-lt"/>
                <a:ea typeface="新細明體" charset="0"/>
                <a:cs typeface="新細明體" charset="0"/>
              </a:rPr>
              <a:t>:  </a:t>
            </a:r>
            <a:r>
              <a:rPr lang="en-US" altLang="zh-TW" i="1" dirty="0">
                <a:latin typeface="+mn-lt"/>
                <a:ea typeface="新細明體" charset="0"/>
                <a:cs typeface="新細明體" charset="0"/>
              </a:rPr>
              <a:t>G. </a:t>
            </a:r>
            <a:r>
              <a:rPr lang="en-US" altLang="zh-TW" i="1" dirty="0" err="1">
                <a:latin typeface="+mn-lt"/>
                <a:ea typeface="新細明體" charset="0"/>
                <a:cs typeface="新細明體" charset="0"/>
              </a:rPr>
              <a:t>Leen</a:t>
            </a:r>
            <a:r>
              <a:rPr lang="en-US" altLang="zh-TW" i="1" dirty="0">
                <a:latin typeface="+mn-lt"/>
                <a:ea typeface="新細明體" charset="0"/>
                <a:cs typeface="新細明體" charset="0"/>
              </a:rPr>
              <a:t> and D. Heffernan</a:t>
            </a:r>
            <a:r>
              <a:rPr lang="en-US" altLang="zh-TW" i="1" dirty="0" smtClean="0">
                <a:latin typeface="+mn-lt"/>
                <a:ea typeface="新細明體" charset="0"/>
                <a:cs typeface="新細明體" charset="0"/>
              </a:rPr>
              <a:t>, “Expanding </a:t>
            </a:r>
            <a:r>
              <a:rPr lang="en-US" altLang="zh-TW" i="1" dirty="0">
                <a:latin typeface="+mn-lt"/>
                <a:ea typeface="新細明體" charset="0"/>
                <a:cs typeface="新細明體" charset="0"/>
              </a:rPr>
              <a:t>Automotive Electronic Systems”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64940" y="5974404"/>
            <a:ext cx="4635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zh-TW" i="1" dirty="0">
                <a:latin typeface="+mn-lt"/>
                <a:ea typeface="新細明體" charset="0"/>
                <a:cs typeface="新細明體" charset="0"/>
              </a:rPr>
              <a:t>Rise of software cost in automotive </a:t>
            </a:r>
            <a:r>
              <a:rPr lang="en-US" altLang="zh-TW" i="1" dirty="0" smtClean="0">
                <a:latin typeface="+mn-lt"/>
                <a:ea typeface="新細明體" charset="0"/>
                <a:cs typeface="新細明體" charset="0"/>
              </a:rPr>
              <a:t>electronics.</a:t>
            </a:r>
            <a:br>
              <a:rPr lang="en-US" altLang="zh-TW" i="1" dirty="0" smtClean="0">
                <a:latin typeface="+mn-lt"/>
                <a:ea typeface="新細明體" charset="0"/>
                <a:cs typeface="新細明體" charset="0"/>
              </a:rPr>
            </a:br>
            <a:r>
              <a:rPr lang="en-US" altLang="zh-TW" dirty="0" err="1" smtClean="0">
                <a:latin typeface="+mn-lt"/>
                <a:ea typeface="新細明體" charset="0"/>
                <a:cs typeface="新細明體" charset="0"/>
              </a:rPr>
              <a:t>Forrás</a:t>
            </a:r>
            <a:r>
              <a:rPr lang="en-US" altLang="zh-TW" dirty="0" smtClean="0">
                <a:latin typeface="+mn-lt"/>
                <a:ea typeface="新細明體" charset="0"/>
                <a:cs typeface="新細明體" charset="0"/>
              </a:rPr>
              <a:t>: </a:t>
            </a:r>
            <a:r>
              <a:rPr lang="en-US" altLang="zh-TW" dirty="0">
                <a:latin typeface="+mn-lt"/>
                <a:ea typeface="新細明體" charset="0"/>
                <a:cs typeface="新細明體" charset="0"/>
              </a:rPr>
              <a:t>Mercer management consulting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759" y="4116313"/>
            <a:ext cx="4178300" cy="248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1707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Járműirányítás</a:t>
            </a:r>
            <a:r>
              <a:rPr lang="en-US" dirty="0" smtClean="0"/>
              <a:t> </a:t>
            </a:r>
            <a:r>
              <a:rPr lang="en-US" dirty="0" err="1" smtClean="0"/>
              <a:t>szintjei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3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628900" y="1968500"/>
          <a:ext cx="58674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icture" r:id="rId3" imgW="5867400" imgH="3987800" progId="Word.Picture.8">
                  <p:embed/>
                </p:oleObj>
              </mc:Choice>
              <mc:Fallback>
                <p:oleObj name="Picture" r:id="rId3" imgW="5867400" imgH="398780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968500"/>
                        <a:ext cx="586740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7766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Nemzetközi kutatási irányok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1438" indent="0">
              <a:buNone/>
            </a:pPr>
            <a:r>
              <a:rPr lang="hu-HU" sz="2400" dirty="0"/>
              <a:t>A nemzetközi kutatásban három kiemelt irány mutatkozik a jelen </a:t>
            </a:r>
            <a:r>
              <a:rPr lang="hu-HU" sz="2400" dirty="0" smtClean="0"/>
              <a:t>időszakban:</a:t>
            </a:r>
            <a:endParaRPr lang="en-US" sz="2400" dirty="0"/>
          </a:p>
          <a:p>
            <a:pPr marL="414338" indent="-342900"/>
            <a:r>
              <a:rPr lang="hu-HU" sz="2400" dirty="0" smtClean="0"/>
              <a:t>Intelligens </a:t>
            </a:r>
            <a:r>
              <a:rPr lang="hu-HU" sz="2400" dirty="0"/>
              <a:t>jármű és intelligens környezet </a:t>
            </a:r>
            <a:r>
              <a:rPr lang="hu-HU" sz="2400" dirty="0" smtClean="0"/>
              <a:t>kialakítása</a:t>
            </a:r>
          </a:p>
          <a:p>
            <a:pPr marL="414338" indent="-342900"/>
            <a:r>
              <a:rPr lang="hu-HU" sz="2400" dirty="0" smtClean="0"/>
              <a:t>Aktív </a:t>
            </a:r>
            <a:r>
              <a:rPr lang="hu-HU" sz="2400" dirty="0"/>
              <a:t>biztonsági rendszerek fejlesztése és </a:t>
            </a:r>
            <a:r>
              <a:rPr lang="hu-HU" sz="2400" dirty="0" smtClean="0"/>
              <a:t>alkalmazása</a:t>
            </a:r>
          </a:p>
          <a:p>
            <a:pPr marL="414338" indent="-342900"/>
            <a:r>
              <a:rPr lang="hu-HU" sz="2400" dirty="0" smtClean="0"/>
              <a:t>Üzemanyag-fogyasztás </a:t>
            </a:r>
            <a:r>
              <a:rPr lang="hu-HU" sz="2400" dirty="0"/>
              <a:t>csökkentése alternatív energiaforrások </a:t>
            </a:r>
            <a:r>
              <a:rPr lang="hu-HU" sz="2400" dirty="0" smtClean="0"/>
              <a:t>felhasználásával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5842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i="1" dirty="0" smtClean="0"/>
              <a:t>A </a:t>
            </a:r>
            <a:r>
              <a:rPr lang="hu-HU" i="1" dirty="0"/>
              <a:t>Knorr-Bremse </a:t>
            </a:r>
            <a:r>
              <a:rPr lang="hu-HU" i="1" dirty="0" smtClean="0"/>
              <a:t>együtt-működésével </a:t>
            </a:r>
            <a:endParaRPr lang="hu-HU" i="1" dirty="0"/>
          </a:p>
          <a:p>
            <a:endParaRPr lang="en-US" dirty="0"/>
          </a:p>
        </p:txBody>
      </p:sp>
      <p:pic>
        <p:nvPicPr>
          <p:cNvPr id="8" name="Content Placeholder 7" descr="abra_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 Autonóm </a:t>
            </a:r>
            <a:r>
              <a:rPr lang="hu-HU" dirty="0" smtClean="0"/>
              <a:t>járműkonvojok </a:t>
            </a:r>
            <a:r>
              <a:rPr lang="hu-HU" dirty="0"/>
              <a:t>(platooning)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813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BeQIK_FR" hidden="1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3" y="6281209"/>
            <a:ext cx="408214" cy="1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9643" y="211667"/>
            <a:ext cx="1959429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CAPS</a:t>
            </a:r>
            <a:br>
              <a:rPr lang="hu-HU" dirty="0" smtClean="0"/>
            </a:br>
            <a:r>
              <a:rPr lang="hu-HU" sz="2200" dirty="0" smtClean="0"/>
              <a:t>Kombinált </a:t>
            </a:r>
            <a:r>
              <a:rPr lang="hu-HU" sz="2200" dirty="0"/>
              <a:t>aktív és passzív biztonság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612648" y="1600200"/>
            <a:ext cx="8153400" cy="4801307"/>
            <a:chOff x="559595" y="1148292"/>
            <a:chExt cx="8332674" cy="4801307"/>
          </a:xfrm>
        </p:grpSpPr>
        <p:sp>
          <p:nvSpPr>
            <p:cNvPr id="66" name="Rectangle 5"/>
            <p:cNvSpPr>
              <a:spLocks noChangeArrowheads="1"/>
            </p:cNvSpPr>
            <p:nvPr/>
          </p:nvSpPr>
          <p:spPr bwMode="auto">
            <a:xfrm>
              <a:off x="5459867" y="1148293"/>
              <a:ext cx="819830" cy="4760737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7" name="Picture 6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6" y="1148293"/>
              <a:ext cx="1678781" cy="480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7878537" y="1148293"/>
              <a:ext cx="1013732" cy="4760737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5459866" y="1148292"/>
              <a:ext cx="1117487" cy="1120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sp>
          <p:nvSpPr>
            <p:cNvPr id="70" name="Rectangle 15_"/>
            <p:cNvSpPr>
              <a:spLocks noChangeArrowheads="1"/>
            </p:cNvSpPr>
            <p:nvPr/>
          </p:nvSpPr>
          <p:spPr bwMode="auto">
            <a:xfrm>
              <a:off x="559595" y="1148292"/>
              <a:ext cx="4784611" cy="1120069"/>
            </a:xfrm>
            <a:prstGeom prst="rect">
              <a:avLst/>
            </a:prstGeom>
            <a:solidFill>
              <a:schemeClr val="accent1"/>
            </a:solidFill>
            <a:ln w="57150" cmpd="thinThick">
              <a:solidFill>
                <a:srgbClr val="94B6D2"/>
              </a:solidFill>
              <a:miter lim="800000"/>
              <a:headEnd/>
              <a:tailEnd/>
            </a:ln>
            <a:extLst/>
          </p:spPr>
          <p:txBody>
            <a:bodyPr wrap="none" lIns="99487" tIns="49743" rIns="99487" bIns="49743" anchor="ctr"/>
            <a:lstStyle/>
            <a:p>
              <a:r>
                <a:rPr lang="hu-HU" sz="2200" b="1" dirty="0"/>
                <a:t>Aktív biztonsági rendszerek</a:t>
              </a:r>
            </a:p>
            <a:p>
              <a:r>
                <a:rPr lang="hu-HU" dirty="0">
                  <a:solidFill>
                    <a:schemeClr val="tx2"/>
                  </a:solidFill>
                </a:rPr>
                <a:t>Jármű stabilizálás, fék funkciók, </a:t>
              </a:r>
              <a:br>
                <a:rPr lang="hu-HU" dirty="0">
                  <a:solidFill>
                    <a:schemeClr val="tx2"/>
                  </a:solidFill>
                </a:rPr>
              </a:br>
              <a:r>
                <a:rPr lang="hu-HU" dirty="0">
                  <a:solidFill>
                    <a:schemeClr val="tx2"/>
                  </a:solidFill>
                </a:rPr>
                <a:t>járműdinamika</a:t>
              </a:r>
              <a:r>
                <a:rPr lang="en-US" dirty="0">
                  <a:solidFill>
                    <a:schemeClr val="tx2"/>
                  </a:solidFill>
                </a:rPr>
                <a:t>  </a:t>
              </a: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559595" y="2349501"/>
              <a:ext cx="4784611" cy="1120070"/>
            </a:xfrm>
            <a:prstGeom prst="rect">
              <a:avLst/>
            </a:prstGeom>
            <a:solidFill>
              <a:srgbClr val="94B6D2"/>
            </a:solidFill>
            <a:ln w="57150" cmpd="thinThick">
              <a:solidFill>
                <a:srgbClr val="94B6D2"/>
              </a:solidFill>
              <a:miter lim="800000"/>
              <a:headEnd/>
              <a:tailEnd/>
            </a:ln>
            <a:extLst/>
          </p:spPr>
          <p:txBody>
            <a:bodyPr wrap="none" lIns="99487" tIns="49743" rIns="99487" bIns="49743" anchor="ctr"/>
            <a:lstStyle/>
            <a:p>
              <a:r>
                <a:rPr lang="hu-HU" sz="2200" b="1" dirty="0">
                  <a:solidFill>
                    <a:srgbClr val="000000"/>
                  </a:solidFill>
                </a:rPr>
                <a:t>Vezető asszisztens rendszerek</a:t>
              </a:r>
              <a:endParaRPr lang="en-US" sz="2200" b="1" dirty="0">
                <a:solidFill>
                  <a:srgbClr val="000000"/>
                </a:solidFill>
              </a:endParaRPr>
            </a:p>
            <a:p>
              <a:r>
                <a:rPr lang="en-US" dirty="0">
                  <a:solidFill>
                    <a:srgbClr val="775F55"/>
                  </a:solidFill>
                </a:rPr>
                <a:t>Radar- </a:t>
              </a:r>
              <a:r>
                <a:rPr lang="hu-HU" dirty="0">
                  <a:solidFill>
                    <a:srgbClr val="775F55"/>
                  </a:solidFill>
                </a:rPr>
                <a:t>és</a:t>
              </a:r>
              <a:r>
                <a:rPr lang="en-US" dirty="0">
                  <a:solidFill>
                    <a:srgbClr val="775F55"/>
                  </a:solidFill>
                </a:rPr>
                <a:t> </a:t>
              </a:r>
              <a:r>
                <a:rPr lang="hu-HU" dirty="0">
                  <a:solidFill>
                    <a:srgbClr val="775F55"/>
                  </a:solidFill>
                </a:rPr>
                <a:t>v</a:t>
              </a:r>
              <a:r>
                <a:rPr lang="en-US" dirty="0">
                  <a:solidFill>
                    <a:srgbClr val="775F55"/>
                  </a:solidFill>
                </a:rPr>
                <a:t>ide</a:t>
              </a:r>
              <a:r>
                <a:rPr lang="hu-HU" dirty="0">
                  <a:solidFill>
                    <a:srgbClr val="775F55"/>
                  </a:solidFill>
                </a:rPr>
                <a:t>ó</a:t>
              </a:r>
              <a:r>
                <a:rPr lang="en-US" dirty="0">
                  <a:solidFill>
                    <a:srgbClr val="775F55"/>
                  </a:solidFill>
                </a:rPr>
                <a:t> </a:t>
              </a:r>
              <a:r>
                <a:rPr lang="hu-HU" dirty="0">
                  <a:solidFill>
                    <a:srgbClr val="775F55"/>
                  </a:solidFill>
                </a:rPr>
                <a:t>alapú rendszerek</a:t>
              </a:r>
              <a:endParaRPr lang="en-US" dirty="0">
                <a:solidFill>
                  <a:srgbClr val="775F55"/>
                </a:solidFill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559595" y="3566583"/>
              <a:ext cx="4784611" cy="1143000"/>
            </a:xfrm>
            <a:prstGeom prst="rect">
              <a:avLst/>
            </a:prstGeom>
            <a:solidFill>
              <a:srgbClr val="94B6D2"/>
            </a:solidFill>
            <a:ln w="57150" cmpd="thinThick">
              <a:solidFill>
                <a:srgbClr val="94B6D2"/>
              </a:solidFill>
              <a:miter lim="800000"/>
              <a:headEnd/>
              <a:tailEnd/>
            </a:ln>
            <a:extLst/>
          </p:spPr>
          <p:txBody>
            <a:bodyPr wrap="none" lIns="99487" tIns="49743" rIns="99487" bIns="49743" anchor="ctr"/>
            <a:lstStyle/>
            <a:p>
              <a:r>
                <a:rPr lang="en-US" sz="2200" b="1" dirty="0">
                  <a:solidFill>
                    <a:srgbClr val="000000"/>
                  </a:solidFill>
                </a:rPr>
                <a:t>Pas</a:t>
              </a:r>
              <a:r>
                <a:rPr lang="hu-HU" sz="2200" b="1" dirty="0">
                  <a:solidFill>
                    <a:srgbClr val="000000"/>
                  </a:solidFill>
                </a:rPr>
                <a:t>szí</a:t>
              </a:r>
              <a:r>
                <a:rPr lang="en-US" sz="2200" b="1" dirty="0">
                  <a:solidFill>
                    <a:srgbClr val="000000"/>
                  </a:solidFill>
                </a:rPr>
                <a:t>v </a:t>
              </a:r>
              <a:r>
                <a:rPr lang="hu-HU" sz="2200" b="1" dirty="0">
                  <a:solidFill>
                    <a:srgbClr val="000000"/>
                  </a:solidFill>
                </a:rPr>
                <a:t>biztonsági rendszerek</a:t>
              </a:r>
              <a:endParaRPr lang="en-US" sz="2200" b="1" dirty="0">
                <a:solidFill>
                  <a:srgbClr val="000000"/>
                </a:solidFill>
              </a:endParaRPr>
            </a:p>
            <a:p>
              <a:r>
                <a:rPr lang="hu-HU" dirty="0">
                  <a:solidFill>
                    <a:srgbClr val="775F55"/>
                  </a:solidFill>
                </a:rPr>
                <a:t>Érzékelés és detektálás, </a:t>
              </a:r>
            </a:p>
            <a:p>
              <a:r>
                <a:rPr lang="hu-HU" dirty="0">
                  <a:solidFill>
                    <a:srgbClr val="775F55"/>
                  </a:solidFill>
                </a:rPr>
                <a:t>utas és gyalogos védelem</a:t>
              </a:r>
              <a:endParaRPr lang="en-US" dirty="0">
                <a:solidFill>
                  <a:srgbClr val="775F55"/>
                </a:solidFill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559595" y="4788959"/>
              <a:ext cx="4784611" cy="1120069"/>
            </a:xfrm>
            <a:prstGeom prst="rect">
              <a:avLst/>
            </a:prstGeom>
            <a:solidFill>
              <a:srgbClr val="94B6D2"/>
            </a:solidFill>
            <a:ln w="57150" cmpd="thinThick">
              <a:solidFill>
                <a:srgbClr val="94B6D2"/>
              </a:solidFill>
              <a:miter lim="800000"/>
              <a:headEnd/>
              <a:tailEnd/>
            </a:ln>
            <a:extLst/>
          </p:spPr>
          <p:txBody>
            <a:bodyPr wrap="none" lIns="99487" tIns="49743" rIns="99487" bIns="49743" anchor="ctr"/>
            <a:lstStyle/>
            <a:p>
              <a:r>
                <a:rPr lang="hu-HU" sz="2200" b="1" dirty="0">
                  <a:solidFill>
                    <a:srgbClr val="000000"/>
                  </a:solidFill>
                </a:rPr>
                <a:t>Jármű kommunikáció</a:t>
              </a:r>
              <a:endParaRPr lang="en-US" sz="2200" b="1" dirty="0">
                <a:solidFill>
                  <a:srgbClr val="000000"/>
                </a:solidFill>
              </a:endParaRPr>
            </a:p>
            <a:p>
              <a:r>
                <a:rPr lang="hu-HU" dirty="0">
                  <a:solidFill>
                    <a:srgbClr val="775F55"/>
                  </a:solidFill>
                </a:rPr>
                <a:t>Navigációs rendszerek</a:t>
              </a:r>
              <a:r>
                <a:rPr lang="en-US" dirty="0">
                  <a:solidFill>
                    <a:srgbClr val="775F55"/>
                  </a:solidFill>
                </a:rPr>
                <a:t>, </a:t>
              </a:r>
              <a:r>
                <a:rPr lang="hu-HU" dirty="0">
                  <a:solidFill>
                    <a:srgbClr val="775F55"/>
                  </a:solidFill>
                </a:rPr>
                <a:t>vizualizálás</a:t>
              </a:r>
              <a:r>
                <a:rPr lang="en-US" dirty="0">
                  <a:solidFill>
                    <a:srgbClr val="775F55"/>
                  </a:solidFill>
                </a:rPr>
                <a:t>, </a:t>
              </a:r>
              <a:br>
                <a:rPr lang="en-US" dirty="0">
                  <a:solidFill>
                    <a:srgbClr val="775F55"/>
                  </a:solidFill>
                </a:rPr>
              </a:br>
              <a:r>
                <a:rPr lang="en-US" dirty="0">
                  <a:solidFill>
                    <a:srgbClr val="775F55"/>
                  </a:solidFill>
                </a:rPr>
                <a:t>car-2-x </a:t>
              </a:r>
              <a:r>
                <a:rPr lang="hu-HU" dirty="0">
                  <a:solidFill>
                    <a:srgbClr val="775F55"/>
                  </a:solidFill>
                </a:rPr>
                <a:t>kommunikáció</a:t>
              </a:r>
              <a:endParaRPr lang="en-US" dirty="0">
                <a:solidFill>
                  <a:srgbClr val="775F55"/>
                </a:solidFill>
              </a:endParaRPr>
            </a:p>
          </p:txBody>
        </p:sp>
        <p:pic>
          <p:nvPicPr>
            <p:cNvPr id="74" name="Picture 1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818" y="1308806"/>
              <a:ext cx="943995" cy="83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5459866" y="2347737"/>
              <a:ext cx="1117487" cy="11218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5459866" y="3587750"/>
              <a:ext cx="1117487" cy="11218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pic>
          <p:nvPicPr>
            <p:cNvPr id="77" name="Picture 22" descr="ABplus_open_without_background_Layout_08110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86" y="3727098"/>
              <a:ext cx="1042648" cy="90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5459866" y="4788959"/>
              <a:ext cx="1117487" cy="1120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pic>
          <p:nvPicPr>
            <p:cNvPr id="79" name="Picture 2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screen">
              <a:clrChange>
                <a:clrFrom>
                  <a:srgbClr val="FCFBFB"/>
                </a:clrFrom>
                <a:clrTo>
                  <a:srgbClr val="FC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86" y="4868333"/>
              <a:ext cx="1003527" cy="96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7506041" y="1148292"/>
              <a:ext cx="1386227" cy="1120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pic>
          <p:nvPicPr>
            <p:cNvPr id="81" name="Picture 26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759" y="1210028"/>
              <a:ext cx="1311389" cy="101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7506041" y="2349501"/>
              <a:ext cx="1386227" cy="11200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7504340" y="3589514"/>
              <a:ext cx="1386228" cy="1120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7504340" y="4788959"/>
              <a:ext cx="1386228" cy="11200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D7298"/>
              </a:solidFill>
              <a:miter lim="800000"/>
              <a:headEnd/>
              <a:tailEnd/>
            </a:ln>
          </p:spPr>
          <p:txBody>
            <a:bodyPr wrap="none" lIns="99487" tIns="49743" rIns="99487" bIns="49743" anchor="ctr"/>
            <a:lstStyle/>
            <a:p>
              <a:pPr algn="ctr"/>
              <a:endParaRPr lang="en-US"/>
            </a:p>
          </p:txBody>
        </p:sp>
        <p:pic>
          <p:nvPicPr>
            <p:cNvPr id="85" name="Picture 3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759" y="2388306"/>
              <a:ext cx="1321594" cy="99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31" descr="Picture_EPCD_2006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170" y="3661833"/>
              <a:ext cx="1311389" cy="98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32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759" y="4831292"/>
              <a:ext cx="1313089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3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screen">
              <a:clrChange>
                <a:clrFrom>
                  <a:srgbClr val="FCFBFB"/>
                </a:clrFrom>
                <a:clrTo>
                  <a:srgbClr val="FC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407" y="2428875"/>
              <a:ext cx="925286" cy="95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84496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ystem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61178"/>
            <a:ext cx="3886200" cy="293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Energia-optimális irányítás</a:t>
            </a:r>
            <a:br>
              <a:rPr lang="hu-HU" dirty="0" smtClean="0"/>
            </a:br>
            <a:r>
              <a:rPr lang="hu-HU" sz="2200" dirty="0" smtClean="0"/>
              <a:t>Hibrid </a:t>
            </a:r>
            <a:r>
              <a:rPr lang="hu-HU" sz="2200" dirty="0"/>
              <a:t>napelemes </a:t>
            </a:r>
            <a:r>
              <a:rPr lang="hu-HU" sz="2200" dirty="0" smtClean="0"/>
              <a:t>jármű (Salerno, Győr JKK)</a:t>
            </a:r>
            <a:endParaRPr lang="en-US" sz="2200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b="1" dirty="0" smtClean="0"/>
              <a:t>Feladat</a:t>
            </a:r>
            <a:r>
              <a:rPr lang="hu-HU" sz="1800" b="1" dirty="0"/>
              <a:t>:</a:t>
            </a:r>
            <a:r>
              <a:rPr lang="hu-HU" sz="1800" dirty="0"/>
              <a:t> a jármű </a:t>
            </a:r>
            <a:r>
              <a:rPr lang="hu-HU" sz="1800" dirty="0" smtClean="0"/>
              <a:t>teljesítményigényének kielégítése </a:t>
            </a:r>
            <a:r>
              <a:rPr lang="hu-HU" sz="1800" dirty="0"/>
              <a:t>és az akkumulátor SOC korlátjának betartása </a:t>
            </a:r>
            <a:r>
              <a:rPr lang="hu-HU" sz="1800" dirty="0" smtClean="0"/>
              <a:t>mellett minimalizáljuk </a:t>
            </a:r>
            <a:r>
              <a:rPr lang="hu-HU" sz="1800" dirty="0"/>
              <a:t>az </a:t>
            </a:r>
            <a:r>
              <a:rPr lang="hu-HU" sz="1800" dirty="0" smtClean="0"/>
              <a:t>üzemanyag-felhasználást!</a:t>
            </a:r>
            <a:endParaRPr lang="hu-H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err="1"/>
              <a:t>P</a:t>
            </a:r>
            <a:r>
              <a:rPr lang="en-US" sz="1800" baseline="-25000" dirty="0" err="1"/>
              <a:t>g</a:t>
            </a:r>
            <a:r>
              <a:rPr lang="en-US" sz="1800" dirty="0"/>
              <a:t>: </a:t>
            </a:r>
            <a:r>
              <a:rPr lang="en-US" sz="1800" dirty="0" err="1"/>
              <a:t>generátor</a:t>
            </a:r>
            <a:r>
              <a:rPr lang="en-US" sz="1800" dirty="0"/>
              <a:t> </a:t>
            </a:r>
            <a:r>
              <a:rPr lang="en-US" sz="1800" dirty="0" err="1"/>
              <a:t>teljesítmény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P</a:t>
            </a:r>
            <a:r>
              <a:rPr lang="en-US" sz="1800" baseline="-25000" dirty="0"/>
              <a:t>eg</a:t>
            </a:r>
            <a:r>
              <a:rPr lang="en-US" sz="1800" dirty="0"/>
              <a:t>: </a:t>
            </a:r>
            <a:r>
              <a:rPr lang="en-US" sz="1800" dirty="0" err="1"/>
              <a:t>generátor</a:t>
            </a:r>
            <a:r>
              <a:rPr lang="en-US" sz="1800" dirty="0"/>
              <a:t> </a:t>
            </a:r>
            <a:r>
              <a:rPr lang="en-US" sz="1800" dirty="0" err="1"/>
              <a:t>villamos</a:t>
            </a:r>
            <a:r>
              <a:rPr lang="en-US" sz="1800" dirty="0"/>
              <a:t> </a:t>
            </a:r>
            <a:r>
              <a:rPr lang="en-US" sz="1800" dirty="0" err="1"/>
              <a:t>teljesítmény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P</a:t>
            </a:r>
            <a:r>
              <a:rPr lang="en-US" sz="1800" baseline="-25000" dirty="0"/>
              <a:t>PV</a:t>
            </a:r>
            <a:r>
              <a:rPr lang="en-US" sz="1800" dirty="0"/>
              <a:t>: </a:t>
            </a:r>
            <a:r>
              <a:rPr lang="en-US" sz="1800" dirty="0" err="1"/>
              <a:t>napelem</a:t>
            </a:r>
            <a:r>
              <a:rPr lang="en-US" sz="1800" dirty="0"/>
              <a:t> </a:t>
            </a:r>
            <a:r>
              <a:rPr lang="en-US" sz="1800" dirty="0" err="1"/>
              <a:t>teljesítmény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P</a:t>
            </a:r>
            <a:r>
              <a:rPr lang="en-US" sz="1800" baseline="-25000" dirty="0" err="1"/>
              <a:t>b</a:t>
            </a:r>
            <a:r>
              <a:rPr lang="en-US" sz="1800" dirty="0"/>
              <a:t>: </a:t>
            </a:r>
            <a:r>
              <a:rPr lang="en-US" sz="1800" dirty="0" err="1"/>
              <a:t>akkumulátor</a:t>
            </a:r>
            <a:r>
              <a:rPr lang="en-US" sz="1800" dirty="0"/>
              <a:t> </a:t>
            </a:r>
            <a:r>
              <a:rPr lang="en-US" sz="1800" dirty="0" err="1"/>
              <a:t>teljesítmény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P</a:t>
            </a:r>
            <a:r>
              <a:rPr lang="en-US" sz="1800" baseline="-25000" dirty="0" err="1"/>
              <a:t>bn</a:t>
            </a:r>
            <a:r>
              <a:rPr lang="en-US" sz="1800" dirty="0"/>
              <a:t>: </a:t>
            </a:r>
            <a:r>
              <a:rPr lang="en-US" sz="1800" dirty="0" err="1"/>
              <a:t>akkumulátor</a:t>
            </a:r>
            <a:r>
              <a:rPr lang="en-US" sz="1800" dirty="0"/>
              <a:t> </a:t>
            </a:r>
            <a:r>
              <a:rPr lang="en-US" sz="1800" dirty="0" err="1"/>
              <a:t>névleges</a:t>
            </a:r>
            <a:r>
              <a:rPr lang="en-US" sz="1800" dirty="0"/>
              <a:t> </a:t>
            </a:r>
            <a:r>
              <a:rPr lang="en-US" sz="1800" dirty="0" err="1"/>
              <a:t>teljesítmény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P</a:t>
            </a:r>
            <a:r>
              <a:rPr lang="en-US" sz="1800" baseline="-25000" dirty="0" err="1"/>
              <a:t>e</a:t>
            </a:r>
            <a:r>
              <a:rPr lang="en-US" sz="1800" dirty="0"/>
              <a:t>: </a:t>
            </a:r>
            <a:r>
              <a:rPr lang="en-US" sz="1800" dirty="0" err="1"/>
              <a:t>villamos</a:t>
            </a:r>
            <a:r>
              <a:rPr lang="en-US" sz="1800" dirty="0"/>
              <a:t> </a:t>
            </a:r>
            <a:r>
              <a:rPr lang="en-US" sz="1800" dirty="0" err="1"/>
              <a:t>teljesítmény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P</a:t>
            </a:r>
            <a:r>
              <a:rPr lang="en-US" sz="1800" baseline="-25000" dirty="0" err="1"/>
              <a:t>d</a:t>
            </a:r>
            <a:r>
              <a:rPr lang="en-US" sz="1800" dirty="0"/>
              <a:t>: </a:t>
            </a:r>
            <a:r>
              <a:rPr lang="en-US" sz="1800" dirty="0" err="1"/>
              <a:t>tejesítményigény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VMU: </a:t>
            </a:r>
            <a:r>
              <a:rPr lang="en-US" sz="1800" dirty="0" err="1"/>
              <a:t>jármű</a:t>
            </a:r>
            <a:r>
              <a:rPr lang="en-US" sz="1800" dirty="0"/>
              <a:t> </a:t>
            </a:r>
            <a:r>
              <a:rPr lang="en-US" sz="1800" dirty="0" err="1"/>
              <a:t>vezérlő</a:t>
            </a:r>
            <a:r>
              <a:rPr lang="en-US" sz="1800" dirty="0"/>
              <a:t> </a:t>
            </a:r>
            <a:r>
              <a:rPr lang="en-US" sz="1800" dirty="0" err="1" smtClean="0"/>
              <a:t>egység</a:t>
            </a:r>
            <a:endParaRPr lang="en-US" sz="1800" dirty="0"/>
          </a:p>
        </p:txBody>
      </p:sp>
      <p:pic>
        <p:nvPicPr>
          <p:cNvPr id="12294" name="Picture 4" descr="Solar_panels_mounted_on_the_roo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050" y="4311365"/>
            <a:ext cx="3141662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07876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53" y="1514395"/>
            <a:ext cx="7995046" cy="467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6830884" y="5782270"/>
            <a:ext cx="1935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hu-HU" sz="1800" dirty="0">
                <a:latin typeface="+mn-lt"/>
              </a:rPr>
              <a:t>Network of ECUs</a:t>
            </a:r>
            <a:r>
              <a:rPr lang="en-US" sz="1800" dirty="0">
                <a:latin typeface="+mn-lt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+mn-lt"/>
              </a:rPr>
              <a:t>powertrain</a:t>
            </a:r>
            <a:endParaRPr lang="en-US" sz="1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+mn-lt"/>
              </a:rPr>
              <a:t>chassis</a:t>
            </a:r>
            <a:endParaRPr lang="en-US" sz="1800" dirty="0">
              <a:latin typeface="+mn-lt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608453" y="5382161"/>
            <a:ext cx="53578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 smtClean="0">
                <a:latin typeface="+mn-lt"/>
              </a:rPr>
              <a:t>Elosztott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irányítás</a:t>
            </a:r>
            <a:endParaRPr lang="hu-HU" sz="1600" dirty="0">
              <a:latin typeface="+mn-lt"/>
            </a:endParaRPr>
          </a:p>
          <a:p>
            <a:pPr eaLnBrk="1" hangingPunct="1"/>
            <a:r>
              <a:rPr lang="hu-HU" sz="1600" dirty="0" smtClean="0">
                <a:latin typeface="+mn-lt"/>
              </a:rPr>
              <a:t>X</a:t>
            </a:r>
            <a:r>
              <a:rPr lang="hu-HU" sz="1600" dirty="0">
                <a:latin typeface="+mn-lt"/>
              </a:rPr>
              <a:t>-By-</a:t>
            </a:r>
            <a:r>
              <a:rPr lang="hu-HU" sz="1600" dirty="0" smtClean="0">
                <a:latin typeface="+mn-lt"/>
              </a:rPr>
              <a:t>Wire</a:t>
            </a:r>
          </a:p>
          <a:p>
            <a:pPr eaLnBrk="1" hangingPunct="1"/>
            <a:r>
              <a:rPr lang="hu-HU" sz="1600" dirty="0" smtClean="0">
                <a:latin typeface="+mn-lt"/>
              </a:rPr>
              <a:t>Software </a:t>
            </a:r>
            <a:r>
              <a:rPr lang="hu-HU" sz="1600" dirty="0">
                <a:latin typeface="+mn-lt"/>
              </a:rPr>
              <a:t>Enabled </a:t>
            </a:r>
            <a:r>
              <a:rPr lang="hu-HU" sz="1600" dirty="0" smtClean="0">
                <a:latin typeface="+mn-lt"/>
              </a:rPr>
              <a:t>Control</a:t>
            </a:r>
          </a:p>
          <a:p>
            <a:pPr eaLnBrk="1" hangingPunct="1"/>
            <a:r>
              <a:rPr lang="hu-HU" sz="1600" dirty="0" smtClean="0">
                <a:latin typeface="+mn-lt"/>
              </a:rPr>
              <a:t>Control-over-Network</a:t>
            </a:r>
          </a:p>
          <a:p>
            <a:pPr eaLnBrk="1" hangingPunct="1"/>
            <a:r>
              <a:rPr lang="hu-HU" sz="1600" dirty="0" smtClean="0">
                <a:latin typeface="+mn-lt"/>
              </a:rPr>
              <a:t>Megosztott </a:t>
            </a:r>
            <a:r>
              <a:rPr lang="hu-HU" sz="1600" dirty="0">
                <a:latin typeface="+mn-lt"/>
              </a:rPr>
              <a:t>szenzorok és aktuátorok</a:t>
            </a:r>
          </a:p>
        </p:txBody>
      </p:sp>
      <p:pic>
        <p:nvPicPr>
          <p:cNvPr id="4100" name="Picture 12" descr="ECU eps-18-2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4883745"/>
            <a:ext cx="10064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13"/>
          <p:cNvSpPr>
            <a:spLocks noChangeShapeType="1"/>
          </p:cNvSpPr>
          <p:nvPr/>
        </p:nvSpPr>
        <p:spPr bwMode="auto">
          <a:xfrm flipH="1" flipV="1">
            <a:off x="7141368" y="3559770"/>
            <a:ext cx="652463" cy="13239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Funkciók</a:t>
            </a:r>
            <a:r>
              <a:rPr lang="en-US" dirty="0" smtClean="0"/>
              <a:t> </a:t>
            </a:r>
            <a:r>
              <a:rPr lang="en-US" dirty="0" err="1" smtClean="0"/>
              <a:t>elosztott</a:t>
            </a:r>
            <a:r>
              <a:rPr lang="en-US" dirty="0" smtClean="0"/>
              <a:t> </a:t>
            </a:r>
            <a:r>
              <a:rPr lang="en-US" dirty="0" err="1" smtClean="0"/>
              <a:t>implementációja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42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mérnöki</a:t>
            </a:r>
            <a:r>
              <a:rPr lang="en-US" dirty="0" smtClean="0"/>
              <a:t> </a:t>
            </a:r>
            <a:r>
              <a:rPr lang="en-US" dirty="0" err="1" smtClean="0"/>
              <a:t>tudományok</a:t>
            </a:r>
            <a:r>
              <a:rPr lang="en-US" dirty="0" smtClean="0"/>
              <a:t> </a:t>
            </a:r>
            <a:r>
              <a:rPr lang="en-US" dirty="0" err="1" smtClean="0"/>
              <a:t>evolúciója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659290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9003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Korszerű fedélzeti kommunikációs </a:t>
            </a:r>
            <a:r>
              <a:rPr lang="hu-HU" dirty="0" smtClean="0"/>
              <a:t>hálózatok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/>
              <a:t>Jármű fedélzeti alrendszerek és </a:t>
            </a:r>
            <a:r>
              <a:rPr lang="hu-HU" sz="1600" dirty="0" smtClean="0"/>
              <a:t>komponensek</a:t>
            </a:r>
            <a:br>
              <a:rPr lang="hu-HU" sz="1600" dirty="0" smtClean="0"/>
            </a:br>
            <a:r>
              <a:rPr lang="hu-HU" sz="1600" dirty="0" smtClean="0"/>
              <a:t>összekötésére </a:t>
            </a:r>
            <a:r>
              <a:rPr lang="hu-HU" sz="1600" dirty="0"/>
              <a:t>használatos hálózati </a:t>
            </a:r>
            <a:r>
              <a:rPr lang="hu-HU" sz="1600" dirty="0" smtClean="0"/>
              <a:t>architektúrák</a:t>
            </a:r>
            <a:br>
              <a:rPr lang="hu-HU" sz="1600" dirty="0" smtClean="0"/>
            </a:br>
            <a:r>
              <a:rPr lang="hu-HU" sz="1600" dirty="0" smtClean="0"/>
              <a:t>és technológiák</a:t>
            </a:r>
            <a:endParaRPr lang="hu-HU" sz="1600" dirty="0"/>
          </a:p>
          <a:p>
            <a:r>
              <a:rPr lang="en-US" sz="1600" dirty="0"/>
              <a:t>CAN (Control Area Network)(1 Mbit/sec)</a:t>
            </a:r>
          </a:p>
          <a:p>
            <a:pPr lvl="1"/>
            <a:r>
              <a:rPr lang="en-US" sz="1400" dirty="0" smtClean="0"/>
              <a:t>any </a:t>
            </a:r>
            <a:r>
              <a:rPr lang="en-US" sz="1400" dirty="0"/>
              <a:t>embedded network with 2-10 ECUs, </a:t>
            </a:r>
          </a:p>
          <a:p>
            <a:pPr lvl="1"/>
            <a:r>
              <a:rPr lang="en-US" sz="1400" dirty="0" smtClean="0"/>
              <a:t>soft </a:t>
            </a:r>
            <a:r>
              <a:rPr lang="en-US" sz="1400" dirty="0"/>
              <a:t>real-time requirements and </a:t>
            </a:r>
            <a:r>
              <a:rPr lang="en-US" sz="1400" dirty="0" smtClean="0"/>
              <a:t>loop</a:t>
            </a:r>
          </a:p>
          <a:p>
            <a:pPr lvl="1"/>
            <a:r>
              <a:rPr lang="en-US" sz="1400" dirty="0" smtClean="0"/>
              <a:t>times </a:t>
            </a:r>
            <a:r>
              <a:rPr lang="en-US" sz="1400" dirty="0"/>
              <a:t>of 5-50 </a:t>
            </a:r>
            <a:r>
              <a:rPr lang="en-US" sz="1400" dirty="0" smtClean="0"/>
              <a:t>milliseconds</a:t>
            </a:r>
            <a:endParaRPr lang="en-US" sz="1400" dirty="0"/>
          </a:p>
          <a:p>
            <a:r>
              <a:rPr lang="en-US" sz="1600" dirty="0"/>
              <a:t>TTP/C (20 Mbit/sec)</a:t>
            </a:r>
          </a:p>
          <a:p>
            <a:pPr lvl="1"/>
            <a:r>
              <a:rPr lang="en-US" sz="1400" dirty="0" smtClean="0"/>
              <a:t>TTA</a:t>
            </a:r>
            <a:r>
              <a:rPr lang="en-US" sz="1400" dirty="0"/>
              <a:t>-Group </a:t>
            </a:r>
          </a:p>
          <a:p>
            <a:pPr lvl="1"/>
            <a:r>
              <a:rPr lang="en-US" sz="1400" dirty="0" smtClean="0"/>
              <a:t>Audi</a:t>
            </a:r>
            <a:r>
              <a:rPr lang="en-US" sz="1400" dirty="0"/>
              <a:t>, PSA, Renault, Delphi, Honeywell</a:t>
            </a:r>
          </a:p>
          <a:p>
            <a:pPr lvl="1"/>
            <a:r>
              <a:rPr lang="en-US" sz="1400" dirty="0" smtClean="0"/>
              <a:t>Pure </a:t>
            </a:r>
            <a:r>
              <a:rPr lang="en-US" sz="1400" dirty="0"/>
              <a:t>time-triggered TDMA</a:t>
            </a:r>
          </a:p>
          <a:p>
            <a:r>
              <a:rPr lang="en-US" sz="1600" dirty="0" err="1"/>
              <a:t>FlexRay</a:t>
            </a:r>
            <a:r>
              <a:rPr lang="en-US" sz="1600" dirty="0"/>
              <a:t> (2 x 10 Mbit/sec)</a:t>
            </a:r>
          </a:p>
          <a:p>
            <a:pPr lvl="1"/>
            <a:r>
              <a:rPr lang="en-US" sz="1400" dirty="0" err="1" smtClean="0"/>
              <a:t>FlexRay</a:t>
            </a:r>
            <a:r>
              <a:rPr lang="en-US" sz="1400" dirty="0" smtClean="0"/>
              <a:t> </a:t>
            </a:r>
            <a:r>
              <a:rPr lang="en-US" sz="1400" dirty="0"/>
              <a:t>Consortium: BMW, </a:t>
            </a:r>
            <a:r>
              <a:rPr lang="en-US" sz="1400" dirty="0" err="1"/>
              <a:t>DaimlerCrysler</a:t>
            </a:r>
            <a:r>
              <a:rPr lang="en-US" sz="1400" dirty="0"/>
              <a:t>, GM, Motorola, Philips, Bosch, Fujitsu, VW</a:t>
            </a:r>
          </a:p>
          <a:p>
            <a:pPr lvl="1"/>
            <a:r>
              <a:rPr lang="en-US" sz="1400" dirty="0" smtClean="0"/>
              <a:t>De</a:t>
            </a:r>
            <a:r>
              <a:rPr lang="en-US" sz="1400" dirty="0"/>
              <a:t>-facto standard for high-end automotive control applications</a:t>
            </a:r>
          </a:p>
          <a:p>
            <a:pPr lvl="1"/>
            <a:r>
              <a:rPr lang="en-US" sz="1400" dirty="0" err="1" smtClean="0"/>
              <a:t>Composability</a:t>
            </a:r>
            <a:r>
              <a:rPr lang="en-US" sz="1400" dirty="0" smtClean="0"/>
              <a:t> </a:t>
            </a:r>
            <a:r>
              <a:rPr lang="en-US" sz="1400" dirty="0"/>
              <a:t>and multi channel fault tolerance</a:t>
            </a:r>
          </a:p>
          <a:p>
            <a:r>
              <a:rPr lang="en-US" sz="1600" dirty="0"/>
              <a:t>MOST (Media Oriented System Transport) (2 </a:t>
            </a:r>
            <a:r>
              <a:rPr lang="en-US" sz="1600" dirty="0" err="1"/>
              <a:t>Gbit</a:t>
            </a:r>
            <a:r>
              <a:rPr lang="en-US" sz="1600" dirty="0"/>
              <a:t>/sec)</a:t>
            </a:r>
          </a:p>
          <a:p>
            <a:pPr lvl="1"/>
            <a:r>
              <a:rPr lang="en-US" sz="1400" dirty="0" smtClean="0"/>
              <a:t>Increasing </a:t>
            </a:r>
            <a:r>
              <a:rPr lang="en-US" sz="1400" dirty="0"/>
              <a:t>potential for </a:t>
            </a:r>
            <a:r>
              <a:rPr lang="en-US" sz="1400" dirty="0" smtClean="0"/>
              <a:t>control</a:t>
            </a:r>
            <a:endParaRPr lang="en-US" sz="1400" dirty="0"/>
          </a:p>
        </p:txBody>
      </p:sp>
      <p:pic>
        <p:nvPicPr>
          <p:cNvPr id="4" name="Picture 8" descr="FlexRay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5338" y="1771810"/>
            <a:ext cx="3890710" cy="30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4232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223" y="2131853"/>
            <a:ext cx="26638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Jármű és infrastruktúra V2X </a:t>
            </a:r>
            <a:r>
              <a:rPr lang="hu-HU" dirty="0" smtClean="0"/>
              <a:t>kommunikáció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dirty="0"/>
              <a:t>A járművek egymással és az útpálya infrastruktúrával történő kommunikációs kapcsolatainak kiépítése, majd az információs kapcsolatba hozott járművek alkotta ad-hoc közlekedési hálózatok </a:t>
            </a:r>
            <a:r>
              <a:rPr lang="hu-HU" sz="1800" dirty="0" smtClean="0"/>
              <a:t>irányítása.</a:t>
            </a:r>
          </a:p>
          <a:p>
            <a:pPr marL="0" indent="0">
              <a:buNone/>
            </a:pPr>
            <a:r>
              <a:rPr lang="en-US" sz="1800" dirty="0" err="1" smtClean="0"/>
              <a:t>Kommunikációs</a:t>
            </a:r>
            <a:r>
              <a:rPr lang="en-US" sz="1800" dirty="0" smtClean="0"/>
              <a:t> </a:t>
            </a:r>
            <a:r>
              <a:rPr lang="en-US" sz="1800" dirty="0" err="1" smtClean="0"/>
              <a:t>technológiák</a:t>
            </a:r>
            <a:r>
              <a:rPr lang="en-US" sz="18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hu-HU" sz="1800" b="1" dirty="0"/>
              <a:t>2G/3G/4G</a:t>
            </a:r>
            <a:r>
              <a:rPr lang="hu-HU" sz="1800" dirty="0"/>
              <a:t> cellular (GSM) technology – V2I</a:t>
            </a:r>
          </a:p>
          <a:p>
            <a:pPr>
              <a:spcBef>
                <a:spcPts val="0"/>
              </a:spcBef>
            </a:pPr>
            <a:r>
              <a:rPr lang="hu-HU" sz="1800" b="1" dirty="0"/>
              <a:t>IR</a:t>
            </a:r>
            <a:r>
              <a:rPr lang="hu-HU" sz="1800" dirty="0"/>
              <a:t> Infrared – V2I</a:t>
            </a:r>
          </a:p>
          <a:p>
            <a:pPr>
              <a:spcBef>
                <a:spcPts val="0"/>
              </a:spcBef>
            </a:pPr>
            <a:r>
              <a:rPr lang="hu-HU" sz="1800" b="1" dirty="0"/>
              <a:t>Mikrohullámú</a:t>
            </a:r>
            <a:r>
              <a:rPr lang="hu-HU" sz="1800" dirty="0"/>
              <a:t> 5.9 GHz WLAN (802.11p) - V2V, V2I</a:t>
            </a:r>
          </a:p>
          <a:p>
            <a:pPr>
              <a:spcBef>
                <a:spcPts val="0"/>
              </a:spcBef>
            </a:pPr>
            <a:r>
              <a:rPr lang="hu-HU" sz="1800" b="1" dirty="0"/>
              <a:t>MM-wave</a:t>
            </a:r>
            <a:r>
              <a:rPr lang="hu-HU" sz="1800" dirty="0"/>
              <a:t> (~ 62 GHz) - </a:t>
            </a:r>
            <a:r>
              <a:rPr lang="hu-HU" sz="1800" dirty="0" smtClean="0"/>
              <a:t>V2V</a:t>
            </a:r>
            <a:endParaRPr lang="hu-HU" sz="1800" dirty="0"/>
          </a:p>
        </p:txBody>
      </p:sp>
      <p:pic>
        <p:nvPicPr>
          <p:cNvPr id="7" name="Picture 3" descr="its-poli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90988"/>
            <a:ext cx="91440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49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kutatási</a:t>
            </a:r>
            <a:r>
              <a:rPr lang="en-US" dirty="0" smtClean="0"/>
              <a:t> </a:t>
            </a:r>
            <a:r>
              <a:rPr lang="en-US" dirty="0" err="1" smtClean="0"/>
              <a:t>irányok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Rekonfigurálható és robusztus nemlineáris irányítási rendszerek</a:t>
            </a:r>
          </a:p>
          <a:p>
            <a:r>
              <a:rPr lang="hu-HU" dirty="0"/>
              <a:t>Elosztott rendszerek megfigyelhetőségi és irányítási tulajdonságainak vizsgálata</a:t>
            </a:r>
          </a:p>
          <a:p>
            <a:r>
              <a:rPr lang="hu-HU" dirty="0"/>
              <a:t>Centralized vs decentralized irányítás és szűrés</a:t>
            </a:r>
          </a:p>
          <a:p>
            <a:r>
              <a:rPr lang="hu-HU" dirty="0"/>
              <a:t>Cooperative and heterogeneous rendszerek</a:t>
            </a:r>
          </a:p>
          <a:p>
            <a:r>
              <a:rPr lang="hu-HU" dirty="0"/>
              <a:t>Large-scale, elosztott hálózati irányítási rendszerek modellezése</a:t>
            </a:r>
          </a:p>
          <a:p>
            <a:r>
              <a:rPr lang="hu-HU" dirty="0"/>
              <a:t>Irányítási célú adatgyűjtés és szenzor adat fúzió</a:t>
            </a:r>
          </a:p>
          <a:p>
            <a:r>
              <a:rPr lang="hu-HU" dirty="0"/>
              <a:t>Kapcsoló tulajdonságú és hibrid rendszerek irányítása</a:t>
            </a:r>
          </a:p>
          <a:p>
            <a:r>
              <a:rPr lang="hu-HU" dirty="0"/>
              <a:t>Consensus alapú irányítás</a:t>
            </a:r>
          </a:p>
          <a:p>
            <a:r>
              <a:rPr lang="hu-HU" dirty="0"/>
              <a:t>Erőforrás és energia limitált rendszerek irányítása</a:t>
            </a:r>
          </a:p>
          <a:p>
            <a:r>
              <a:rPr lang="hu-HU" dirty="0" smtClean="0"/>
              <a:t>„Szürke – doboz” modellezés </a:t>
            </a:r>
            <a:endParaRPr lang="hu-HU" dirty="0"/>
          </a:p>
          <a:p>
            <a:r>
              <a:rPr lang="hu-HU" dirty="0" smtClean="0"/>
              <a:t>Hatékony irányitási és számitási erőforrások, algoritmusok alkalmazása beágyazott rendszerekben.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235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ICT, irányitáselmélet </a:t>
            </a:r>
            <a:r>
              <a:rPr lang="hu-HU" dirty="0"/>
              <a:t>és intelligens </a:t>
            </a:r>
            <a:r>
              <a:rPr lang="hu-HU" dirty="0" smtClean="0"/>
              <a:t>járműrendszerek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A magyar tudás és a magyar kutatási eredmények elsősorban az intelligens jármű és járműforgalmi rendszerek területén, a kooperatív járműirányítás és az autonóm járműirányítás területén jelentek </a:t>
            </a:r>
            <a:r>
              <a:rPr lang="hu-HU" dirty="0" smtClean="0"/>
              <a:t>meg.</a:t>
            </a:r>
          </a:p>
          <a:p>
            <a:r>
              <a:rPr lang="hu-HU" dirty="0" smtClean="0"/>
              <a:t>Az </a:t>
            </a:r>
            <a:r>
              <a:rPr lang="hu-HU" dirty="0"/>
              <a:t>elmúlt évek eredményei megmutatták, hogy a magyarországi résztvevők jelentős hozzáadott értéket tudnak </a:t>
            </a:r>
            <a:r>
              <a:rPr lang="hu-HU" dirty="0" smtClean="0"/>
              <a:t>elérni, </a:t>
            </a:r>
            <a:r>
              <a:rPr lang="hu-HU" dirty="0"/>
              <a:t>főleg az </a:t>
            </a:r>
            <a:r>
              <a:rPr lang="hu-HU" dirty="0" smtClean="0"/>
              <a:t>információ-technológia alkalmazásával, </a:t>
            </a:r>
            <a:r>
              <a:rPr lang="hu-HU" dirty="0"/>
              <a:t>és a mechatronika eredményeinek és </a:t>
            </a:r>
            <a:r>
              <a:rPr lang="hu-HU" dirty="0" smtClean="0"/>
              <a:t>eszközeinek </a:t>
            </a:r>
            <a:r>
              <a:rPr lang="hu-HU" dirty="0"/>
              <a:t>a felhasználásával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708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32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“Cyber</a:t>
            </a:r>
            <a:r>
              <a:rPr lang="en-US" dirty="0"/>
              <a:t>-</a:t>
            </a:r>
            <a:r>
              <a:rPr lang="en-US" dirty="0" err="1" smtClean="0"/>
              <a:t>fizikai</a:t>
            </a:r>
            <a:r>
              <a:rPr lang="en-US" dirty="0" smtClean="0"/>
              <a:t>” </a:t>
            </a:r>
            <a:r>
              <a:rPr lang="en-US" dirty="0" err="1"/>
              <a:t>Rendszerek</a:t>
            </a:r>
            <a:r>
              <a:rPr lang="en-US" dirty="0"/>
              <a:t> (CPS)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 </a:t>
            </a:r>
            <a:r>
              <a:rPr lang="en-US" sz="2400" dirty="0"/>
              <a:t>A </a:t>
            </a:r>
            <a:r>
              <a:rPr lang="en-US" sz="2400" dirty="0" err="1"/>
              <a:t>fizikai</a:t>
            </a:r>
            <a:r>
              <a:rPr lang="en-US" sz="2400" dirty="0"/>
              <a:t> </a:t>
            </a:r>
            <a:r>
              <a:rPr lang="en-US" sz="2400" dirty="0" err="1"/>
              <a:t>világgal</a:t>
            </a:r>
            <a:r>
              <a:rPr lang="en-US" sz="2400" dirty="0"/>
              <a:t> </a:t>
            </a:r>
            <a:r>
              <a:rPr lang="en-US" sz="2400" dirty="0" err="1"/>
              <a:t>egybeépülő</a:t>
            </a:r>
            <a:r>
              <a:rPr lang="en-US" sz="2400" dirty="0"/>
              <a:t>, </a:t>
            </a:r>
            <a:r>
              <a:rPr lang="en-US" sz="2400" dirty="0" err="1" smtClean="0"/>
              <a:t>hálózatban</a:t>
            </a:r>
            <a:r>
              <a:rPr lang="en-US" sz="2400" dirty="0" smtClean="0"/>
              <a:t> </a:t>
            </a:r>
            <a:r>
              <a:rPr lang="en-US" sz="2400" dirty="0" err="1"/>
              <a:t>működtetett</a:t>
            </a:r>
            <a:r>
              <a:rPr lang="en-US" sz="2400" dirty="0"/>
              <a:t> </a:t>
            </a:r>
            <a:r>
              <a:rPr lang="en-US" sz="2400" dirty="0" err="1"/>
              <a:t>információ-technológiai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(NIT-Systems) </a:t>
            </a:r>
          </a:p>
          <a:p>
            <a:r>
              <a:rPr lang="en-US" sz="2400" b="1" dirty="0" smtClean="0"/>
              <a:t>Cyber</a:t>
            </a:r>
            <a:r>
              <a:rPr lang="en-US" sz="2400" dirty="0" smtClean="0"/>
              <a:t> : </a:t>
            </a:r>
            <a:r>
              <a:rPr lang="en-US" sz="2400" dirty="0" err="1" smtClean="0"/>
              <a:t>olyan</a:t>
            </a:r>
            <a:r>
              <a:rPr lang="en-US" sz="2400" dirty="0" smtClean="0"/>
              <a:t> </a:t>
            </a:r>
            <a:r>
              <a:rPr lang="en-US" sz="2400" dirty="0" err="1"/>
              <a:t>számítástechnilai</a:t>
            </a:r>
            <a:r>
              <a:rPr lang="en-US" sz="2400" dirty="0"/>
              <a:t>, </a:t>
            </a:r>
            <a:r>
              <a:rPr lang="en-US" sz="2400" dirty="0" err="1"/>
              <a:t>kommunikációs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</a:t>
            </a:r>
            <a:r>
              <a:rPr lang="en-US" sz="2400" dirty="0" err="1"/>
              <a:t>amelyekhez</a:t>
            </a:r>
            <a:r>
              <a:rPr lang="en-US" sz="2400" dirty="0"/>
              <a:t> </a:t>
            </a:r>
            <a:r>
              <a:rPr lang="en-US" sz="2400" dirty="0" err="1"/>
              <a:t>érzékelők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irányitási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</a:t>
            </a:r>
            <a:r>
              <a:rPr lang="en-US" sz="2400" dirty="0" err="1"/>
              <a:t>tartoznak</a:t>
            </a:r>
            <a:r>
              <a:rPr lang="en-US" sz="2400" dirty="0"/>
              <a:t>, </a:t>
            </a:r>
            <a:r>
              <a:rPr lang="en-US" sz="2400" dirty="0" err="1"/>
              <a:t>működésük</a:t>
            </a:r>
            <a:r>
              <a:rPr lang="en-US" sz="2400" dirty="0"/>
              <a:t> </a:t>
            </a:r>
            <a:r>
              <a:rPr lang="en-US" sz="2400" dirty="0" err="1"/>
              <a:t>időben</a:t>
            </a:r>
            <a:r>
              <a:rPr lang="en-US" sz="2400" dirty="0"/>
              <a:t>, </a:t>
            </a:r>
            <a:r>
              <a:rPr lang="en-US" sz="2400" dirty="0" err="1"/>
              <a:t>eseményekben</a:t>
            </a:r>
            <a:r>
              <a:rPr lang="en-US" sz="2400" dirty="0"/>
              <a:t> </a:t>
            </a:r>
            <a:r>
              <a:rPr lang="en-US" sz="2400" dirty="0" err="1"/>
              <a:t>diszkrét</a:t>
            </a:r>
            <a:r>
              <a:rPr lang="en-US" sz="2400" dirty="0"/>
              <a:t>, </a:t>
            </a:r>
            <a:r>
              <a:rPr lang="en-US" sz="2400" dirty="0" err="1"/>
              <a:t>logikai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állapotfüggő</a:t>
            </a:r>
            <a:r>
              <a:rPr lang="en-US" sz="2400" dirty="0"/>
              <a:t> </a:t>
            </a:r>
            <a:r>
              <a:rPr lang="en-US" sz="2400" dirty="0" err="1"/>
              <a:t>változásokkal</a:t>
            </a:r>
            <a:r>
              <a:rPr lang="en-US" sz="2400" dirty="0"/>
              <a:t> </a:t>
            </a:r>
          </a:p>
          <a:p>
            <a:r>
              <a:rPr lang="en-US" sz="2400" b="1" dirty="0" err="1" smtClean="0"/>
              <a:t>Fizikai</a:t>
            </a:r>
            <a:r>
              <a:rPr lang="en-US" sz="2400" dirty="0" smtClean="0"/>
              <a:t> : </a:t>
            </a:r>
            <a:r>
              <a:rPr lang="en-US" sz="2400" dirty="0"/>
              <a:t>a </a:t>
            </a:r>
            <a:r>
              <a:rPr lang="en-US" sz="2400" dirty="0" err="1"/>
              <a:t>fizika</a:t>
            </a:r>
            <a:r>
              <a:rPr lang="en-US" sz="2400" dirty="0"/>
              <a:t> </a:t>
            </a:r>
            <a:r>
              <a:rPr lang="en-US" sz="2400" dirty="0" err="1"/>
              <a:t>törvényei</a:t>
            </a:r>
            <a:r>
              <a:rPr lang="en-US" sz="2400" dirty="0"/>
              <a:t> </a:t>
            </a:r>
            <a:r>
              <a:rPr lang="en-US" sz="2400" dirty="0" err="1"/>
              <a:t>szerint</a:t>
            </a:r>
            <a:r>
              <a:rPr lang="en-US" sz="2400" dirty="0"/>
              <a:t> </a:t>
            </a:r>
            <a:r>
              <a:rPr lang="en-US" sz="2400" dirty="0" err="1"/>
              <a:t>működő</a:t>
            </a:r>
            <a:r>
              <a:rPr lang="en-US" sz="2400" dirty="0"/>
              <a:t> </a:t>
            </a:r>
            <a:r>
              <a:rPr lang="en-US" sz="2400" dirty="0" err="1"/>
              <a:t>természetes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ember </a:t>
            </a:r>
            <a:r>
              <a:rPr lang="en-US" sz="2400" dirty="0" err="1"/>
              <a:t>alkotta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, </a:t>
            </a:r>
            <a:r>
              <a:rPr lang="en-US" sz="2400" dirty="0" err="1"/>
              <a:t>amelyek</a:t>
            </a:r>
            <a:r>
              <a:rPr lang="en-US" sz="2400" dirty="0"/>
              <a:t> </a:t>
            </a:r>
            <a:r>
              <a:rPr lang="en-US" sz="2400" dirty="0" err="1"/>
              <a:t>folytonos</a:t>
            </a:r>
            <a:r>
              <a:rPr lang="en-US" sz="2400" dirty="0"/>
              <a:t> </a:t>
            </a:r>
            <a:r>
              <a:rPr lang="en-US" sz="2400" dirty="0" err="1"/>
              <a:t>időben</a:t>
            </a:r>
            <a:r>
              <a:rPr lang="en-US" sz="2400" dirty="0"/>
              <a:t> </a:t>
            </a:r>
            <a:r>
              <a:rPr lang="en-US" sz="2400" dirty="0" err="1"/>
              <a:t>működnek</a:t>
            </a:r>
            <a:r>
              <a:rPr lang="en-US" sz="2400" dirty="0"/>
              <a:t> </a:t>
            </a:r>
          </a:p>
          <a:p>
            <a:r>
              <a:rPr lang="en-US" sz="2400" b="1" dirty="0" smtClean="0"/>
              <a:t>Cyber</a:t>
            </a:r>
            <a:r>
              <a:rPr lang="en-US" sz="2400" b="1" dirty="0"/>
              <a:t>-</a:t>
            </a:r>
            <a:r>
              <a:rPr lang="en-US" sz="2400" b="1" dirty="0" err="1" smtClean="0"/>
              <a:t>Fizikai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előző</a:t>
            </a:r>
            <a:r>
              <a:rPr lang="en-US" sz="2400" dirty="0"/>
              <a:t> </a:t>
            </a:r>
            <a:r>
              <a:rPr lang="en-US" sz="2400" dirty="0" err="1"/>
              <a:t>kettő</a:t>
            </a:r>
            <a:r>
              <a:rPr lang="en-US" sz="2400" dirty="0"/>
              <a:t> </a:t>
            </a:r>
            <a:r>
              <a:rPr lang="en-US" sz="2400" dirty="0" err="1"/>
              <a:t>integrálása</a:t>
            </a:r>
            <a:r>
              <a:rPr lang="en-US" sz="2400" dirty="0"/>
              <a:t> </a:t>
            </a:r>
            <a:r>
              <a:rPr lang="en-US" sz="2400" dirty="0" err="1"/>
              <a:t>új</a:t>
            </a:r>
            <a:r>
              <a:rPr lang="en-US" sz="2400" dirty="0"/>
              <a:t> </a:t>
            </a:r>
            <a:r>
              <a:rPr lang="en-US" sz="2400" dirty="0" err="1"/>
              <a:t>rendszer</a:t>
            </a:r>
            <a:r>
              <a:rPr lang="en-US" sz="2400" dirty="0"/>
              <a:t> </a:t>
            </a:r>
            <a:r>
              <a:rPr lang="en-US" sz="2400" dirty="0" err="1"/>
              <a:t>tulajdonságok</a:t>
            </a:r>
            <a:r>
              <a:rPr lang="en-US" sz="2400" dirty="0"/>
              <a:t> </a:t>
            </a:r>
            <a:r>
              <a:rPr lang="en-US" sz="2400" dirty="0" err="1" smtClean="0"/>
              <a:t>létrehozásával</a:t>
            </a:r>
            <a:endParaRPr lang="en-US" sz="2400" dirty="0"/>
          </a:p>
          <a:p>
            <a:r>
              <a:rPr lang="en-US" sz="2400" dirty="0"/>
              <a:t>A US National Science </a:t>
            </a:r>
            <a:r>
              <a:rPr lang="en-US" sz="2400" dirty="0" smtClean="0"/>
              <a:t>Foundation </a:t>
            </a:r>
            <a:r>
              <a:rPr lang="en-US" sz="2400" dirty="0"/>
              <a:t>a </a:t>
            </a:r>
            <a:r>
              <a:rPr lang="en-US" sz="2400" dirty="0" err="1"/>
              <a:t>fenti</a:t>
            </a:r>
            <a:r>
              <a:rPr lang="en-US" sz="2400" dirty="0"/>
              <a:t> </a:t>
            </a:r>
            <a:r>
              <a:rPr lang="en-US" sz="2400" dirty="0" err="1"/>
              <a:t>területekhez</a:t>
            </a:r>
            <a:r>
              <a:rPr lang="en-US" sz="2400" dirty="0"/>
              <a:t> </a:t>
            </a:r>
            <a:r>
              <a:rPr lang="en-US" sz="2400" dirty="0" err="1"/>
              <a:t>tartozó</a:t>
            </a:r>
            <a:r>
              <a:rPr lang="en-US" sz="2400" dirty="0"/>
              <a:t> </a:t>
            </a:r>
            <a:r>
              <a:rPr lang="en-US" sz="2400" dirty="0" err="1"/>
              <a:t>kutatást</a:t>
            </a:r>
            <a:r>
              <a:rPr lang="en-US" sz="2400" dirty="0"/>
              <a:t> a 21-ik </a:t>
            </a:r>
            <a:r>
              <a:rPr lang="en-US" sz="2400" dirty="0" err="1"/>
              <a:t>század</a:t>
            </a:r>
            <a:r>
              <a:rPr lang="en-US" sz="2400" dirty="0"/>
              <a:t> </a:t>
            </a:r>
            <a:r>
              <a:rPr lang="en-US" sz="2400" dirty="0" err="1"/>
              <a:t>egyik</a:t>
            </a:r>
            <a:r>
              <a:rPr lang="en-US" sz="2400" dirty="0"/>
              <a:t> </a:t>
            </a:r>
            <a:r>
              <a:rPr lang="en-US" sz="2400" dirty="0" err="1"/>
              <a:t>kulcs</a:t>
            </a:r>
            <a:r>
              <a:rPr lang="en-US" sz="2400" dirty="0"/>
              <a:t> </a:t>
            </a:r>
            <a:r>
              <a:rPr lang="en-US" sz="2400" dirty="0" err="1"/>
              <a:t>területeként</a:t>
            </a:r>
            <a:r>
              <a:rPr lang="en-US" sz="2400" dirty="0"/>
              <a:t> </a:t>
            </a:r>
            <a:r>
              <a:rPr lang="en-US" sz="2400" dirty="0" err="1"/>
              <a:t>jelölte</a:t>
            </a:r>
            <a:r>
              <a:rPr lang="en-US" sz="2400" dirty="0"/>
              <a:t> meg.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541245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Cél - területek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Nagy </a:t>
            </a:r>
            <a:r>
              <a:rPr lang="en-US" sz="2400" dirty="0" err="1"/>
              <a:t>megbízhatóságú</a:t>
            </a:r>
            <a:r>
              <a:rPr lang="en-US" sz="2400" dirty="0"/>
              <a:t> </a:t>
            </a:r>
            <a:r>
              <a:rPr lang="en-US" sz="2400" dirty="0" err="1"/>
              <a:t>orvosi</a:t>
            </a:r>
            <a:r>
              <a:rPr lang="en-US" sz="2400" dirty="0"/>
              <a:t> </a:t>
            </a:r>
            <a:r>
              <a:rPr lang="en-US" sz="2400" dirty="0" err="1"/>
              <a:t>eszközök</a:t>
            </a:r>
            <a:r>
              <a:rPr lang="en-US" sz="2400" dirty="0"/>
              <a:t>, SW \&amp; HW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agy </a:t>
            </a:r>
            <a:r>
              <a:rPr lang="en-US" sz="2400" dirty="0" err="1"/>
              <a:t>megbízhatóságú</a:t>
            </a:r>
            <a:r>
              <a:rPr lang="en-US" sz="2400" dirty="0"/>
              <a:t> </a:t>
            </a:r>
            <a:r>
              <a:rPr lang="en-US" sz="2400" dirty="0" err="1"/>
              <a:t>légiforgalmi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, </a:t>
            </a:r>
            <a:r>
              <a:rPr lang="en-US" sz="2400" dirty="0" err="1"/>
              <a:t>biztonságkritikus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</a:t>
            </a:r>
            <a:r>
              <a:rPr lang="en-US" sz="2400" dirty="0" err="1"/>
              <a:t>tervezése</a:t>
            </a:r>
            <a:r>
              <a:rPr lang="en-US" sz="2400" dirty="0"/>
              <a:t> (</a:t>
            </a:r>
            <a:r>
              <a:rPr lang="en-US" sz="2400" dirty="0" err="1"/>
              <a:t>fedélzeti</a:t>
            </a:r>
            <a:r>
              <a:rPr lang="en-US" sz="2400" dirty="0"/>
              <a:t> </a:t>
            </a:r>
            <a:r>
              <a:rPr lang="en-US" sz="2400" dirty="0" err="1"/>
              <a:t>navigáció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irányitás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H</a:t>
            </a:r>
            <a:r>
              <a:rPr lang="en-US" sz="2400" dirty="0" err="1" smtClean="0"/>
              <a:t>álózatban</a:t>
            </a:r>
            <a:r>
              <a:rPr lang="en-US" sz="2400" dirty="0" smtClean="0"/>
              <a:t> </a:t>
            </a:r>
            <a:r>
              <a:rPr lang="en-US" sz="2400" dirty="0" err="1"/>
              <a:t>működtetett</a:t>
            </a:r>
            <a:r>
              <a:rPr lang="en-US" sz="2400" dirty="0"/>
              <a:t> </a:t>
            </a:r>
            <a:r>
              <a:rPr lang="en-US" sz="2400" dirty="0" err="1"/>
              <a:t>beágyazott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túlmutatva</a:t>
            </a:r>
            <a:r>
              <a:rPr lang="en-US" sz="2400" dirty="0"/>
              <a:t> a Supervisory Control And Data Acquisition (SCADA</a:t>
            </a:r>
            <a:r>
              <a:rPr lang="en-US" sz="2400" dirty="0" smtClean="0"/>
              <a:t>) </a:t>
            </a:r>
            <a:r>
              <a:rPr lang="en-US" sz="2400" dirty="0" err="1"/>
              <a:t>rendszereken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</a:t>
            </a:r>
            <a:r>
              <a:rPr lang="en-US" sz="2400" dirty="0" err="1" smtClean="0"/>
              <a:t>egbízható</a:t>
            </a:r>
            <a:r>
              <a:rPr lang="en-US" sz="2400" dirty="0" smtClean="0"/>
              <a:t> </a:t>
            </a:r>
            <a:r>
              <a:rPr lang="en-US" sz="2400" dirty="0" err="1"/>
              <a:t>intelligens</a:t>
            </a:r>
            <a:r>
              <a:rPr lang="en-US" sz="2400" dirty="0"/>
              <a:t> </a:t>
            </a:r>
            <a:r>
              <a:rPr lang="en-US" sz="2400" dirty="0" err="1"/>
              <a:t>földi</a:t>
            </a:r>
            <a:r>
              <a:rPr lang="en-US" sz="2400" dirty="0"/>
              <a:t> </a:t>
            </a:r>
            <a:r>
              <a:rPr lang="en-US" sz="2400" dirty="0" err="1"/>
              <a:t>közlekedési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járművek</a:t>
            </a:r>
            <a:r>
              <a:rPr lang="en-US" sz="2400" dirty="0"/>
              <a:t> (</a:t>
            </a:r>
            <a:r>
              <a:rPr lang="en-US" sz="2400" dirty="0" err="1"/>
              <a:t>út</a:t>
            </a:r>
            <a:r>
              <a:rPr lang="en-US" sz="2400" dirty="0"/>
              <a:t>, </a:t>
            </a:r>
            <a:r>
              <a:rPr lang="en-US" sz="2400" dirty="0" err="1"/>
              <a:t>vasút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 smtClean="0"/>
              <a:t>Mindezek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nagyfokú</a:t>
            </a:r>
            <a:r>
              <a:rPr lang="en-US" sz="2400" dirty="0"/>
              <a:t> </a:t>
            </a:r>
            <a:r>
              <a:rPr lang="en-US" sz="2400" dirty="0" err="1"/>
              <a:t>rendszer-autonómia</a:t>
            </a:r>
            <a:r>
              <a:rPr lang="en-US" sz="2400" dirty="0"/>
              <a:t> </a:t>
            </a:r>
            <a:r>
              <a:rPr lang="en-US" sz="2400" dirty="0" err="1"/>
              <a:t>megteremtését</a:t>
            </a:r>
            <a:r>
              <a:rPr lang="en-US" sz="2400" dirty="0"/>
              <a:t> </a:t>
            </a:r>
            <a:r>
              <a:rPr lang="en-US" sz="2400" dirty="0" err="1"/>
              <a:t>igényli</a:t>
            </a:r>
            <a:r>
              <a:rPr lang="en-US" sz="2400" dirty="0"/>
              <a:t>, </a:t>
            </a:r>
            <a:r>
              <a:rPr lang="en-US" sz="2400" dirty="0" err="1"/>
              <a:t>ehhez</a:t>
            </a:r>
            <a:r>
              <a:rPr lang="en-US" sz="2400" dirty="0"/>
              <a:t> </a:t>
            </a:r>
            <a:r>
              <a:rPr lang="en-US" sz="2400" dirty="0" err="1"/>
              <a:t>pedig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érzékelési</a:t>
            </a:r>
            <a:r>
              <a:rPr lang="en-US" sz="2400" dirty="0"/>
              <a:t>, </a:t>
            </a:r>
            <a:r>
              <a:rPr lang="en-US" sz="2400" dirty="0" err="1"/>
              <a:t>automatikus</a:t>
            </a:r>
            <a:r>
              <a:rPr lang="en-US" sz="2400" dirty="0"/>
              <a:t> </a:t>
            </a:r>
            <a:r>
              <a:rPr lang="en-US" sz="2400" dirty="0" err="1"/>
              <a:t>irányitási</a:t>
            </a:r>
            <a:r>
              <a:rPr lang="en-US" sz="2400" dirty="0"/>
              <a:t> </a:t>
            </a:r>
            <a:r>
              <a:rPr lang="en-US" sz="2400" dirty="0" err="1"/>
              <a:t>rendszerek</a:t>
            </a:r>
            <a:r>
              <a:rPr lang="en-US" sz="2400" dirty="0"/>
              <a:t> </a:t>
            </a:r>
            <a:r>
              <a:rPr lang="en-US" sz="2400" dirty="0" err="1"/>
              <a:t>új</a:t>
            </a:r>
            <a:r>
              <a:rPr lang="en-US" sz="2400" dirty="0"/>
              <a:t> </a:t>
            </a:r>
            <a:r>
              <a:rPr lang="en-US" sz="2400" dirty="0" err="1"/>
              <a:t>generációinak</a:t>
            </a:r>
            <a:r>
              <a:rPr lang="en-US" sz="2400" dirty="0"/>
              <a:t> </a:t>
            </a:r>
            <a:r>
              <a:rPr lang="en-US" sz="2400" dirty="0" err="1"/>
              <a:t>kidolgozása</a:t>
            </a:r>
            <a:r>
              <a:rPr lang="en-US" sz="2400" dirty="0"/>
              <a:t> </a:t>
            </a:r>
            <a:r>
              <a:rPr lang="en-US" sz="2400" dirty="0" err="1"/>
              <a:t>kell</a:t>
            </a:r>
            <a:r>
              <a:rPr lang="en-US" sz="2400" dirty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08318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45" y="1620000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Csáki</a:t>
            </a:r>
            <a:r>
              <a:rPr lang="en-US" b="1" dirty="0" smtClean="0"/>
              <a:t> </a:t>
            </a:r>
            <a:r>
              <a:rPr lang="en-US" b="1" dirty="0" err="1" smtClean="0"/>
              <a:t>Frigyes</a:t>
            </a:r>
            <a:endParaRPr lang="en-US" b="1" dirty="0" smtClean="0"/>
          </a:p>
          <a:p>
            <a:r>
              <a:rPr lang="en-US" dirty="0" smtClean="0"/>
              <a:t>(1921-1977)</a:t>
            </a:r>
          </a:p>
          <a:p>
            <a:r>
              <a:rPr lang="hu-HU" sz="1600" dirty="0" smtClean="0"/>
              <a:t>Gépészmérnök</a:t>
            </a:r>
            <a:r>
              <a:rPr lang="hu-HU" sz="1600" dirty="0"/>
              <a:t>, egyetemi tanár, az MTA </a:t>
            </a:r>
            <a:r>
              <a:rPr lang="hu-HU" sz="1600" dirty="0" smtClean="0"/>
              <a:t>tagja, alelnöke, Állami-díjas.</a:t>
            </a:r>
            <a:endParaRPr lang="en-US" sz="16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9545" y="1620000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Tuschák</a:t>
            </a:r>
            <a:r>
              <a:rPr lang="en-US" b="1" dirty="0" smtClean="0"/>
              <a:t> </a:t>
            </a:r>
            <a:r>
              <a:rPr lang="en-US" b="1" dirty="0" err="1" smtClean="0"/>
              <a:t>Róbert</a:t>
            </a:r>
            <a:endParaRPr lang="en-US" b="1" dirty="0"/>
          </a:p>
          <a:p>
            <a:r>
              <a:rPr lang="en-US" dirty="0" smtClean="0"/>
              <a:t>(1927-)</a:t>
            </a:r>
          </a:p>
          <a:p>
            <a:r>
              <a:rPr lang="hu-HU" sz="1600" dirty="0"/>
              <a:t>Széchenyi-</a:t>
            </a:r>
            <a:r>
              <a:rPr lang="hu-HU" sz="1600" dirty="0" smtClean="0"/>
              <a:t>díjas </a:t>
            </a:r>
            <a:r>
              <a:rPr lang="hu-HU" sz="1600" dirty="0"/>
              <a:t>gépész- és villamosmérnök, egyetemi tanár, </a:t>
            </a:r>
            <a:r>
              <a:rPr lang="hu-HU" sz="1600" dirty="0" smtClean="0"/>
              <a:t>az MTA </a:t>
            </a:r>
            <a:r>
              <a:rPr lang="hu-HU" sz="1600" dirty="0"/>
              <a:t>rendes tagja</a:t>
            </a:r>
            <a:endParaRPr lang="en-US" sz="16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9545" y="1620000"/>
            <a:ext cx="1824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Lantos </a:t>
            </a:r>
            <a:r>
              <a:rPr lang="en-US" b="1" dirty="0" err="1" smtClean="0"/>
              <a:t>Béla</a:t>
            </a:r>
            <a:endParaRPr lang="en-US" b="1" dirty="0"/>
          </a:p>
          <a:p>
            <a:r>
              <a:rPr lang="en-US" dirty="0" smtClean="0"/>
              <a:t>(1941-)</a:t>
            </a:r>
          </a:p>
          <a:p>
            <a:r>
              <a:rPr lang="en-US" sz="1600" dirty="0" err="1" smtClean="0"/>
              <a:t>Egyetemi</a:t>
            </a:r>
            <a:r>
              <a:rPr lang="en-US" sz="1600" dirty="0" smtClean="0"/>
              <a:t> </a:t>
            </a:r>
            <a:r>
              <a:rPr lang="en-US" sz="1600" dirty="0" err="1" smtClean="0"/>
              <a:t>tanár</a:t>
            </a:r>
            <a:r>
              <a:rPr lang="en-US" sz="1600" dirty="0" smtClean="0"/>
              <a:t>, a </a:t>
            </a:r>
            <a:r>
              <a:rPr lang="en-US" sz="1600" dirty="0" err="1" smtClean="0"/>
              <a:t>korszerű</a:t>
            </a:r>
            <a:r>
              <a:rPr lang="en-US" sz="1600" dirty="0" smtClean="0"/>
              <a:t> </a:t>
            </a:r>
            <a:r>
              <a:rPr lang="en-US" sz="1600" dirty="0" err="1" smtClean="0"/>
              <a:t>robotirá-nyítási</a:t>
            </a:r>
            <a:r>
              <a:rPr lang="en-US" sz="1600" dirty="0" smtClean="0"/>
              <a:t> </a:t>
            </a:r>
            <a:r>
              <a:rPr lang="en-US" sz="1600" dirty="0" err="1" smtClean="0"/>
              <a:t>módszerek</a:t>
            </a:r>
            <a:r>
              <a:rPr lang="en-US" sz="1600" dirty="0" smtClean="0"/>
              <a:t> </a:t>
            </a:r>
            <a:r>
              <a:rPr lang="en-US" sz="1600" dirty="0" err="1" smtClean="0"/>
              <a:t>kutatója</a:t>
            </a:r>
            <a:r>
              <a:rPr lang="en-US" sz="1600" dirty="0" smtClean="0"/>
              <a:t>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2455" y="5275005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Vámos</a:t>
            </a:r>
            <a:r>
              <a:rPr lang="en-US" b="1" dirty="0" smtClean="0"/>
              <a:t> </a:t>
            </a:r>
            <a:r>
              <a:rPr lang="en-US" b="1" dirty="0" err="1" smtClean="0"/>
              <a:t>Tibor</a:t>
            </a:r>
            <a:endParaRPr lang="en-US" b="1" dirty="0" smtClean="0"/>
          </a:p>
          <a:p>
            <a:pPr algn="r"/>
            <a:r>
              <a:rPr lang="en-US" dirty="0" smtClean="0"/>
              <a:t>(1926-)</a:t>
            </a:r>
          </a:p>
          <a:p>
            <a:pPr algn="r"/>
            <a:r>
              <a:rPr lang="hu-HU" sz="1600" dirty="0"/>
              <a:t>Széchenyi-</a:t>
            </a:r>
            <a:r>
              <a:rPr lang="hu-HU" sz="1600" dirty="0" smtClean="0"/>
              <a:t>díjas villamos-</a:t>
            </a:r>
            <a:br>
              <a:rPr lang="hu-HU" sz="1600" dirty="0" smtClean="0"/>
            </a:br>
            <a:r>
              <a:rPr lang="hu-HU" sz="1600" dirty="0" smtClean="0"/>
              <a:t>mérnök</a:t>
            </a:r>
            <a:r>
              <a:rPr lang="hu-HU" sz="1600" dirty="0"/>
              <a:t>, kutatóprofesszor</a:t>
            </a:r>
            <a:r>
              <a:rPr lang="hu-HU" sz="1600" dirty="0" smtClean="0"/>
              <a:t>,</a:t>
            </a:r>
            <a:br>
              <a:rPr lang="hu-HU" sz="1600" dirty="0" smtClean="0"/>
            </a:br>
            <a:r>
              <a:rPr lang="hu-HU" sz="1600" dirty="0" smtClean="0"/>
              <a:t>az MTA rendes </a:t>
            </a:r>
            <a:r>
              <a:rPr lang="hu-HU" sz="1600" dirty="0"/>
              <a:t>tagja</a:t>
            </a:r>
            <a:endParaRPr lang="en-US" sz="1600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372455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27377" y="5275005"/>
            <a:ext cx="2817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Keviczky</a:t>
            </a:r>
            <a:r>
              <a:rPr lang="en-US" b="1" dirty="0" smtClean="0"/>
              <a:t> László</a:t>
            </a:r>
          </a:p>
          <a:p>
            <a:pPr algn="r"/>
            <a:r>
              <a:rPr lang="en-US" dirty="0" smtClean="0"/>
              <a:t>(1945-)</a:t>
            </a:r>
          </a:p>
          <a:p>
            <a:pPr algn="r"/>
            <a:r>
              <a:rPr lang="hu-HU" sz="1600" dirty="0"/>
              <a:t>Széchenyi-</a:t>
            </a:r>
            <a:r>
              <a:rPr lang="hu-HU" sz="1600" dirty="0" smtClean="0"/>
              <a:t>díjas </a:t>
            </a:r>
            <a:r>
              <a:rPr lang="hu-HU" sz="1600" dirty="0"/>
              <a:t>villamosmérnök, informatikus, egyetemi tanár</a:t>
            </a:r>
            <a:r>
              <a:rPr lang="hu-HU" sz="1600" dirty="0" smtClean="0"/>
              <a:t>,</a:t>
            </a:r>
            <a:br>
              <a:rPr lang="hu-HU" sz="1600" dirty="0" smtClean="0"/>
            </a:br>
            <a:r>
              <a:rPr lang="hu-HU" sz="1600" dirty="0" smtClean="0"/>
              <a:t>az MTA </a:t>
            </a:r>
            <a:r>
              <a:rPr lang="hu-HU" sz="1600" dirty="0"/>
              <a:t>rendes tagja</a:t>
            </a:r>
            <a:endParaRPr lang="en-US" sz="1600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45343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Automatizálás</a:t>
            </a:r>
            <a:r>
              <a:rPr lang="en-US" dirty="0"/>
              <a:t>, </a:t>
            </a:r>
            <a:r>
              <a:rPr lang="en-US" dirty="0" err="1"/>
              <a:t>irányításelmélet</a:t>
            </a:r>
            <a:endParaRPr lang="en-US" dirty="0"/>
          </a:p>
        </p:txBody>
      </p:sp>
      <p:pic>
        <p:nvPicPr>
          <p:cNvPr id="2" name="Picture 1" descr="Csak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Vamo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1" r="-461"/>
          <a:stretch/>
        </p:blipFill>
        <p:spPr>
          <a:xfrm>
            <a:off x="18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uschak.jpg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keviczky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Lantos.jpg"/>
          <p:cNvPicPr>
            <a:picLocks noChangeAspect="1"/>
          </p:cNvPicPr>
          <p:nvPr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32537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45" y="1620000"/>
            <a:ext cx="27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Michelberger</a:t>
            </a:r>
            <a:r>
              <a:rPr lang="en-US" b="1" dirty="0" smtClean="0"/>
              <a:t> </a:t>
            </a:r>
            <a:r>
              <a:rPr lang="en-US" b="1" dirty="0" err="1" smtClean="0"/>
              <a:t>Pál</a:t>
            </a:r>
            <a:endParaRPr lang="en-US" b="1" dirty="0" smtClean="0"/>
          </a:p>
          <a:p>
            <a:r>
              <a:rPr lang="en-US" dirty="0" smtClean="0"/>
              <a:t>(1930-)</a:t>
            </a:r>
          </a:p>
          <a:p>
            <a:r>
              <a:rPr lang="hu-HU" sz="1600" dirty="0"/>
              <a:t>Széchenyi-díjas gépészmérnök, egyetemi tanár, </a:t>
            </a:r>
            <a:r>
              <a:rPr lang="hu-HU" sz="1600" dirty="0" smtClean="0"/>
              <a:t>az MTA rendes tagja, 1993-99 között alelnöke.</a:t>
            </a:r>
            <a:endParaRPr lang="en-US" sz="16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9545" y="1620000"/>
            <a:ext cx="27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Palkovics</a:t>
            </a:r>
            <a:r>
              <a:rPr lang="en-US" b="1" dirty="0" smtClean="0"/>
              <a:t> László</a:t>
            </a:r>
            <a:endParaRPr lang="en-US" b="1" dirty="0"/>
          </a:p>
          <a:p>
            <a:r>
              <a:rPr lang="en-US" dirty="0" smtClean="0"/>
              <a:t>(1965-)</a:t>
            </a:r>
          </a:p>
          <a:p>
            <a:r>
              <a:rPr lang="hu-HU" sz="1600" dirty="0" smtClean="0"/>
              <a:t>Széchenyi</a:t>
            </a:r>
            <a:r>
              <a:rPr lang="hu-HU" sz="1600" dirty="0"/>
              <a:t>-</a:t>
            </a:r>
            <a:r>
              <a:rPr lang="hu-HU" sz="1600" dirty="0" smtClean="0"/>
              <a:t>díjas </a:t>
            </a:r>
            <a:r>
              <a:rPr lang="hu-HU" sz="1600" dirty="0"/>
              <a:t>gépészmérnök, egyetemi tanár, </a:t>
            </a:r>
            <a:r>
              <a:rPr lang="hu-HU" sz="1600" dirty="0" smtClean="0"/>
              <a:t>az MTA levelező tagja, a Knorr-Bremse fejlesztési igazgatója.</a:t>
            </a:r>
            <a:endParaRPr lang="en-US" sz="16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9545" y="1620000"/>
            <a:ext cx="18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Szászi</a:t>
            </a:r>
            <a:r>
              <a:rPr lang="en-US" b="1" dirty="0" smtClean="0"/>
              <a:t> </a:t>
            </a:r>
            <a:r>
              <a:rPr lang="en-US" b="1" dirty="0" err="1" smtClean="0"/>
              <a:t>István</a:t>
            </a:r>
            <a:endParaRPr lang="en-US" b="1" dirty="0"/>
          </a:p>
          <a:p>
            <a:r>
              <a:rPr lang="en-US" dirty="0" smtClean="0"/>
              <a:t>(1974-)</a:t>
            </a:r>
          </a:p>
          <a:p>
            <a:r>
              <a:rPr lang="en-US" sz="1600" dirty="0" smtClean="0"/>
              <a:t>A Bosch Budapest </a:t>
            </a:r>
            <a:r>
              <a:rPr lang="en-US" sz="1600" dirty="0" err="1" smtClean="0"/>
              <a:t>fejlesztési</a:t>
            </a:r>
            <a:r>
              <a:rPr lang="en-US" sz="1600" dirty="0" smtClean="0"/>
              <a:t> </a:t>
            </a:r>
            <a:r>
              <a:rPr lang="en-US" sz="1600" dirty="0" err="1" smtClean="0"/>
              <a:t>osztályvezetője</a:t>
            </a:r>
            <a:r>
              <a:rPr lang="en-US" sz="1600" dirty="0" smtClean="0"/>
              <a:t>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3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180" y="5275005"/>
            <a:ext cx="3038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Lepsényi</a:t>
            </a:r>
            <a:r>
              <a:rPr lang="en-US" b="1" dirty="0" smtClean="0"/>
              <a:t> </a:t>
            </a:r>
            <a:r>
              <a:rPr lang="en-US" b="1" dirty="0" err="1" smtClean="0"/>
              <a:t>István</a:t>
            </a:r>
            <a:endParaRPr lang="en-US" b="1" dirty="0" smtClean="0"/>
          </a:p>
          <a:p>
            <a:pPr algn="r"/>
            <a:r>
              <a:rPr lang="en-US" dirty="0" smtClean="0"/>
              <a:t>(1949-)</a:t>
            </a:r>
          </a:p>
          <a:p>
            <a:pPr algn="r"/>
            <a:r>
              <a:rPr lang="en-US" sz="1600" dirty="0" err="1" smtClean="0"/>
              <a:t>Széchenyi-díjas</a:t>
            </a:r>
            <a:r>
              <a:rPr lang="en-US" sz="1600" dirty="0" smtClean="0"/>
              <a:t> </a:t>
            </a:r>
            <a:r>
              <a:rPr lang="en-US" sz="1600" dirty="0" err="1" smtClean="0"/>
              <a:t>gépészmérnök</a:t>
            </a:r>
            <a:r>
              <a:rPr lang="en-US" sz="1600" dirty="0" smtClean="0"/>
              <a:t>,  </a:t>
            </a:r>
            <a:r>
              <a:rPr lang="en-US" sz="1600" dirty="0" err="1" smtClean="0"/>
              <a:t>korábban</a:t>
            </a:r>
            <a:r>
              <a:rPr lang="en-US" sz="1600" dirty="0" smtClean="0"/>
              <a:t> </a:t>
            </a:r>
            <a:r>
              <a:rPr lang="en-US" sz="1600" dirty="0" err="1" smtClean="0"/>
              <a:t>az</a:t>
            </a:r>
            <a:r>
              <a:rPr lang="en-US" sz="1600" dirty="0" smtClean="0"/>
              <a:t> </a:t>
            </a:r>
            <a:r>
              <a:rPr lang="en-US" sz="1600" dirty="0" err="1" smtClean="0"/>
              <a:t>Ikarus</a:t>
            </a:r>
            <a:r>
              <a:rPr lang="en-US" sz="1600" dirty="0"/>
              <a:t> </a:t>
            </a:r>
            <a:r>
              <a:rPr lang="en-US" sz="1600" dirty="0" err="1" smtClean="0"/>
              <a:t>és</a:t>
            </a:r>
            <a:r>
              <a:rPr lang="en-US" sz="1600" dirty="0" smtClean="0"/>
              <a:t> a Suzuki, </a:t>
            </a:r>
            <a:r>
              <a:rPr lang="en-US" sz="1600" dirty="0" err="1" smtClean="0"/>
              <a:t>jelenleg</a:t>
            </a:r>
            <a:r>
              <a:rPr lang="en-US" sz="1600" dirty="0" smtClean="0"/>
              <a:t> a Knorr-</a:t>
            </a:r>
            <a:r>
              <a:rPr lang="en-US" sz="1600" dirty="0" err="1" smtClean="0"/>
              <a:t>Bremse</a:t>
            </a:r>
            <a:r>
              <a:rPr lang="en-US" sz="1600" dirty="0" smtClean="0"/>
              <a:t> </a:t>
            </a:r>
            <a:r>
              <a:rPr lang="en-US" sz="1600" dirty="0" err="1" smtClean="0"/>
              <a:t>vezetője</a:t>
            </a:r>
            <a:r>
              <a:rPr lang="en-US" sz="1600" dirty="0" smtClean="0"/>
              <a:t>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372455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5343" y="5275005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Gáspár</a:t>
            </a:r>
            <a:r>
              <a:rPr lang="en-US" b="1" dirty="0" smtClean="0"/>
              <a:t> </a:t>
            </a:r>
            <a:r>
              <a:rPr lang="en-US" b="1" dirty="0" err="1" smtClean="0"/>
              <a:t>Péter</a:t>
            </a:r>
            <a:endParaRPr lang="en-US" b="1" dirty="0" smtClean="0"/>
          </a:p>
          <a:p>
            <a:pPr algn="r"/>
            <a:r>
              <a:rPr lang="en-US" dirty="0" smtClean="0"/>
              <a:t>(1960-)</a:t>
            </a:r>
          </a:p>
          <a:p>
            <a:pPr algn="r"/>
            <a:r>
              <a:rPr lang="en-US" sz="1600" dirty="0" err="1" smtClean="0"/>
              <a:t>Gépészmérnök</a:t>
            </a:r>
            <a:r>
              <a:rPr lang="en-US" sz="1600" dirty="0" smtClean="0"/>
              <a:t>, </a:t>
            </a:r>
            <a:r>
              <a:rPr lang="en-US" sz="1600" dirty="0" err="1" smtClean="0"/>
              <a:t>egyetemi</a:t>
            </a:r>
            <a:r>
              <a:rPr lang="en-US" sz="1600" dirty="0" smtClean="0"/>
              <a:t> </a:t>
            </a:r>
            <a:r>
              <a:rPr lang="en-US" sz="1600" dirty="0" err="1" smtClean="0"/>
              <a:t>tanár</a:t>
            </a:r>
            <a:r>
              <a:rPr lang="en-US" sz="1600" dirty="0" smtClean="0"/>
              <a:t>, </a:t>
            </a:r>
            <a:r>
              <a:rPr lang="en-US" sz="1600" dirty="0" err="1" smtClean="0"/>
              <a:t>az</a:t>
            </a:r>
            <a:r>
              <a:rPr lang="en-US" sz="1600" dirty="0" smtClean="0"/>
              <a:t> MTA SZTAKI </a:t>
            </a:r>
            <a:r>
              <a:rPr lang="en-US" sz="1600" dirty="0" err="1" smtClean="0"/>
              <a:t>tudományos</a:t>
            </a:r>
            <a:r>
              <a:rPr lang="en-US" sz="1600" dirty="0" smtClean="0"/>
              <a:t> </a:t>
            </a:r>
            <a:r>
              <a:rPr lang="en-US" sz="1600" dirty="0" err="1" smtClean="0"/>
              <a:t>főmunkatársa</a:t>
            </a:r>
            <a:r>
              <a:rPr lang="en-US" sz="1600" dirty="0" smtClean="0"/>
              <a:t>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045343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Járműmérnökök</a:t>
            </a:r>
            <a:r>
              <a:rPr lang="en-US" dirty="0"/>
              <a:t> a </a:t>
            </a:r>
            <a:r>
              <a:rPr lang="en-US" dirty="0" smtClean="0"/>
              <a:t>XX</a:t>
            </a:r>
            <a:r>
              <a:rPr lang="en-US" dirty="0"/>
              <a:t>-</a:t>
            </a:r>
            <a:r>
              <a:rPr lang="en-US" dirty="0" smtClean="0"/>
              <a:t>XXI. </a:t>
            </a:r>
            <a:r>
              <a:rPr lang="en-US" dirty="0" err="1"/>
              <a:t>században</a:t>
            </a:r>
            <a:endParaRPr lang="en-US" dirty="0"/>
          </a:p>
        </p:txBody>
      </p:sp>
      <p:pic>
        <p:nvPicPr>
          <p:cNvPr id="3" name="Picture 2" descr="Michelberger.jpg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epsenyi.jpg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alkovics.jpg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Gaspar2.jpg"/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2"/>
          <a:stretch/>
        </p:blipFill>
        <p:spPr>
          <a:xfrm>
            <a:off x="54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zaszi2.jpg"/>
          <p:cNvPicPr>
            <a:picLocks noChangeAspect="1"/>
          </p:cNvPicPr>
          <p:nvPr/>
        </p:nvPicPr>
        <p:blipFill rotWithShape="1"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9109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Köszönöm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907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Mérnöki</a:t>
            </a:r>
            <a:r>
              <a:rPr lang="en-US" dirty="0" smtClean="0"/>
              <a:t> </a:t>
            </a:r>
            <a:r>
              <a:rPr lang="en-US" dirty="0" err="1" smtClean="0"/>
              <a:t>tudományok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2114501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76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45" y="1620000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Bolyai</a:t>
            </a:r>
            <a:r>
              <a:rPr lang="en-US" b="1" dirty="0" smtClean="0"/>
              <a:t> </a:t>
            </a:r>
            <a:r>
              <a:rPr lang="en-US" b="1" dirty="0" err="1" smtClean="0"/>
              <a:t>János</a:t>
            </a:r>
            <a:endParaRPr lang="en-US" b="1" dirty="0" smtClean="0"/>
          </a:p>
          <a:p>
            <a:r>
              <a:rPr lang="en-US" dirty="0" smtClean="0"/>
              <a:t>(1802-1860)</a:t>
            </a:r>
          </a:p>
          <a:p>
            <a:r>
              <a:rPr lang="hu-HU" sz="1600" dirty="0" smtClean="0"/>
              <a:t>Magyar matematikus, a nem-euklidészi geometria (egyik) megalapozója.</a:t>
            </a:r>
            <a:endParaRPr lang="en-US" sz="16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9545" y="1620000"/>
            <a:ext cx="27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Kármán</a:t>
            </a:r>
            <a:r>
              <a:rPr lang="en-US" b="1" dirty="0" smtClean="0"/>
              <a:t> </a:t>
            </a:r>
            <a:r>
              <a:rPr lang="en-US" b="1" dirty="0" err="1" smtClean="0"/>
              <a:t>Tódor</a:t>
            </a:r>
            <a:endParaRPr lang="en-US" b="1" dirty="0"/>
          </a:p>
          <a:p>
            <a:r>
              <a:rPr lang="en-US" dirty="0" smtClean="0"/>
              <a:t>(1881-1963)</a:t>
            </a:r>
          </a:p>
          <a:p>
            <a:r>
              <a:rPr lang="hu-HU" sz="1600" dirty="0" smtClean="0"/>
              <a:t>Gépészmérnök, fizikus, alkalmazott matematikus, a szuperszonikus légiközlekedés és a rakétatechnológia atyja.</a:t>
            </a:r>
            <a:endParaRPr lang="en-US" sz="16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9545" y="1620000"/>
            <a:ext cx="18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Rudolf </a:t>
            </a:r>
            <a:r>
              <a:rPr lang="en-US" b="1" dirty="0" err="1" smtClean="0"/>
              <a:t>Kalman</a:t>
            </a:r>
            <a:endParaRPr lang="en-US" b="1" dirty="0"/>
          </a:p>
          <a:p>
            <a:r>
              <a:rPr lang="en-US" dirty="0" smtClean="0"/>
              <a:t>(1930-)</a:t>
            </a:r>
          </a:p>
          <a:p>
            <a:r>
              <a:rPr lang="hu-HU" sz="1600" dirty="0" smtClean="0"/>
              <a:t>Villamosmérnök, a Kalman-szűrő megalkotója.</a:t>
            </a:r>
            <a:endParaRPr lang="en-US" sz="160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3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2455" y="5275005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Hiperbolikus</a:t>
            </a:r>
            <a:r>
              <a:rPr lang="en-US" b="1" dirty="0" smtClean="0"/>
              <a:t> </a:t>
            </a:r>
            <a:r>
              <a:rPr lang="en-US" b="1" dirty="0" err="1" smtClean="0"/>
              <a:t>geometria</a:t>
            </a:r>
            <a:endParaRPr lang="en-US" b="1" dirty="0" smtClean="0"/>
          </a:p>
          <a:p>
            <a:pPr algn="r"/>
            <a:r>
              <a:rPr lang="en-US" dirty="0" smtClean="0"/>
              <a:t>(1831)</a:t>
            </a:r>
          </a:p>
          <a:p>
            <a:pPr algn="r"/>
            <a:r>
              <a:rPr lang="hu-HU" sz="1600" dirty="0" smtClean="0"/>
              <a:t>A </a:t>
            </a:r>
            <a:r>
              <a:rPr lang="hu-HU" sz="1600" dirty="0"/>
              <a:t>nemeuklideszi </a:t>
            </a:r>
            <a:r>
              <a:rPr lang="hu-HU" sz="1600" dirty="0" smtClean="0"/>
              <a:t>geometria nélkülözhetetlen </a:t>
            </a:r>
            <a:r>
              <a:rPr lang="hu-HU" sz="1600" dirty="0"/>
              <a:t>alapot </a:t>
            </a:r>
            <a:r>
              <a:rPr lang="hu-HU" sz="1600" dirty="0" smtClean="0"/>
              <a:t>jelent </a:t>
            </a:r>
            <a:r>
              <a:rPr lang="hu-HU" sz="1600" dirty="0"/>
              <a:t>a </a:t>
            </a:r>
            <a:r>
              <a:rPr lang="hu-HU" sz="1600" dirty="0" smtClean="0"/>
              <a:t>XX. századi fizika számára.</a:t>
            </a:r>
            <a:endParaRPr lang="en-US" sz="1600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372455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61049" y="5275005"/>
            <a:ext cx="26842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Avionika</a:t>
            </a:r>
            <a:endParaRPr lang="en-US" b="1" dirty="0" smtClean="0"/>
          </a:p>
          <a:p>
            <a:pPr algn="r"/>
            <a:r>
              <a:rPr lang="hu-HU" sz="1600" dirty="0"/>
              <a:t>A</a:t>
            </a:r>
            <a:r>
              <a:rPr lang="hu-HU" sz="1600" dirty="0" smtClean="0"/>
              <a:t> </a:t>
            </a:r>
            <a:r>
              <a:rPr lang="hu-HU" sz="1600" dirty="0"/>
              <a:t>légi járművek elektromos és elektronikus rendszereivel, berendezéseivel foglalkozó </a:t>
            </a:r>
            <a:r>
              <a:rPr lang="hu-HU" sz="1600" dirty="0" smtClean="0"/>
              <a:t>szakterület.</a:t>
            </a:r>
            <a:endParaRPr lang="en-US" sz="1600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45343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Matematika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sz="2200" dirty="0" smtClean="0"/>
              <a:t>A </a:t>
            </a:r>
            <a:r>
              <a:rPr lang="hu-HU" sz="2200" dirty="0"/>
              <a:t>hiperbolikus geometriától az indefinit metrikájú állapotbecslésig</a:t>
            </a:r>
            <a:endParaRPr lang="en-US" dirty="0"/>
          </a:p>
        </p:txBody>
      </p:sp>
      <p:pic>
        <p:nvPicPr>
          <p:cNvPr id="2" name="Picture 1" descr="JanosBolya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Karma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Kalman.jpg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Hyperbolic_orthogonal_dodecahedral_honeycomb.png"/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vionic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4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236000" y="5275005"/>
            <a:ext cx="190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Rendszer- és irányításelmélet</a:t>
            </a:r>
          </a:p>
          <a:p>
            <a:pPr algn="r"/>
            <a:r>
              <a:rPr lang="hu-HU" sz="1600" dirty="0" smtClean="0"/>
              <a:t>Állapottér-elmélet,</a:t>
            </a:r>
          </a:p>
          <a:p>
            <a:pPr algn="r"/>
            <a:r>
              <a:rPr lang="hu-HU" sz="1600" dirty="0" smtClean="0"/>
              <a:t>optimális irányítás,</a:t>
            </a:r>
            <a:r>
              <a:rPr lang="hu-HU" sz="1600" dirty="0"/>
              <a:t> </a:t>
            </a:r>
            <a:r>
              <a:rPr lang="hu-HU" sz="1600" dirty="0" smtClean="0"/>
              <a:t>navigáció.</a:t>
            </a:r>
          </a:p>
        </p:txBody>
      </p:sp>
    </p:spTree>
    <p:extLst>
      <p:ext uri="{BB962C8B-B14F-4D97-AF65-F5344CB8AC3E}">
        <p14:creationId xmlns:p14="http://schemas.microsoft.com/office/powerpoint/2010/main" val="19098010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A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01" y="1639052"/>
            <a:ext cx="3886200" cy="253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Látni és Elkerülni </a:t>
            </a:r>
            <a:r>
              <a:rPr lang="hu-HU" dirty="0" smtClean="0"/>
              <a:t>Rendszer</a:t>
            </a:r>
            <a:br>
              <a:rPr lang="hu-HU" dirty="0" smtClean="0"/>
            </a:br>
            <a:r>
              <a:rPr lang="hu-HU" sz="2200" dirty="0" smtClean="0"/>
              <a:t>Sense And Avoid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Elengedhetetlen képesség a jövő pilóta nélküli légijárműveinek a közös légtérbe való illesztéséhez</a:t>
            </a:r>
          </a:p>
          <a:p>
            <a:r>
              <a:rPr lang="hu-HU" dirty="0" smtClean="0"/>
              <a:t>Egy még nem létező, vizuális információn alapuló SAA rendszer demonstrálása</a:t>
            </a:r>
          </a:p>
          <a:p>
            <a:r>
              <a:rPr lang="hu-HU" dirty="0" smtClean="0"/>
              <a:t>Multi-processzoros fedélzeti architektúrán megvalósított csatolt állapot-becslési és irányításelméleti probléma </a:t>
            </a:r>
          </a:p>
          <a:p>
            <a:r>
              <a:rPr lang="hu-HU" i="1" dirty="0" smtClean="0"/>
              <a:t>A projektet az USA-beli</a:t>
            </a:r>
            <a:br>
              <a:rPr lang="hu-HU" i="1" dirty="0" smtClean="0"/>
            </a:br>
            <a:r>
              <a:rPr lang="hu-HU" i="1" dirty="0" smtClean="0"/>
              <a:t>Office of Naval</a:t>
            </a:r>
            <a:br>
              <a:rPr lang="hu-HU" i="1" dirty="0" smtClean="0"/>
            </a:br>
            <a:r>
              <a:rPr lang="hu-HU" i="1" dirty="0" smtClean="0"/>
              <a:t>Research</a:t>
            </a:r>
            <a:br>
              <a:rPr lang="hu-HU" i="1" dirty="0" smtClean="0"/>
            </a:br>
            <a:r>
              <a:rPr lang="hu-HU" i="1" dirty="0" smtClean="0"/>
              <a:t>támogatja</a:t>
            </a:r>
            <a:endParaRPr lang="hu-HU" i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4" name="Picture 5" descr="EO_IR_Sensor8_rot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42985">
            <a:off x="5696826" y="3015762"/>
            <a:ext cx="2733054" cy="329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ONR-Global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80" y="5315747"/>
            <a:ext cx="187452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73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752601"/>
            <a:ext cx="579165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1" y="1768476"/>
            <a:ext cx="579165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IMG_108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748687"/>
            <a:ext cx="5796417" cy="434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Szenzorgenerációk </a:t>
            </a:r>
            <a:r>
              <a:rPr lang="hu-HU" dirty="0"/>
              <a:t>állapotbecslési </a:t>
            </a:r>
            <a:r>
              <a:rPr lang="hu-HU" dirty="0" smtClean="0"/>
              <a:t>feladatokhoz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5796417" cy="4359276"/>
          </a:xfrm>
          <a:solidFill>
            <a:srgbClr val="FFFFFF">
              <a:alpha val="75000"/>
            </a:srgbClr>
          </a:solidFill>
        </p:spPr>
        <p:txBody>
          <a:bodyPr tIns="108000" bIns="108000">
            <a:normAutofit fontScale="77500" lnSpcReduction="20000"/>
          </a:bodyPr>
          <a:lstStyle/>
          <a:p>
            <a:r>
              <a:rPr lang="hu-HU" dirty="0" smtClean="0"/>
              <a:t>IMU / GPS szenzoregység funkciói:</a:t>
            </a:r>
          </a:p>
          <a:p>
            <a:pPr lvl="1"/>
            <a:r>
              <a:rPr lang="hu-HU" dirty="0" smtClean="0"/>
              <a:t>3 tengelyű gyorsulás mérés</a:t>
            </a:r>
          </a:p>
          <a:p>
            <a:pPr lvl="1"/>
            <a:r>
              <a:rPr lang="hu-HU" dirty="0" smtClean="0"/>
              <a:t>3 tengelyű szögsebesség mérés</a:t>
            </a:r>
          </a:p>
          <a:p>
            <a:pPr lvl="1"/>
            <a:r>
              <a:rPr lang="hu-HU" dirty="0" smtClean="0"/>
              <a:t>3 tengelyű mágneses mérés</a:t>
            </a:r>
          </a:p>
          <a:p>
            <a:pPr lvl="1"/>
            <a:r>
              <a:rPr lang="hu-HU" dirty="0" smtClean="0"/>
              <a:t>Statikus és dinamikus nyomás mérése</a:t>
            </a:r>
          </a:p>
          <a:p>
            <a:pPr lvl="1"/>
            <a:r>
              <a:rPr lang="hu-HU" dirty="0" smtClean="0"/>
              <a:t>L2 – GPS egység (nyers adatok vételére alkalmas)</a:t>
            </a:r>
          </a:p>
          <a:p>
            <a:pPr lvl="1"/>
            <a:r>
              <a:rPr lang="hu-HU" dirty="0" smtClean="0"/>
              <a:t>AVR32 Microcontroller (FPU)</a:t>
            </a:r>
          </a:p>
          <a:p>
            <a:pPr lvl="1"/>
            <a:r>
              <a:rPr lang="hu-HU" dirty="0" smtClean="0"/>
              <a:t>0.5×4×3cm, 15g</a:t>
            </a:r>
          </a:p>
          <a:p>
            <a:r>
              <a:rPr lang="hu-HU" dirty="0" smtClean="0"/>
              <a:t>Kutatás a gyengén és erősen csatolt GPS/INS fúziós algoritmusok terén</a:t>
            </a:r>
          </a:p>
          <a:p>
            <a:r>
              <a:rPr lang="hu-HU" dirty="0" smtClean="0"/>
              <a:t>Szenzor hibadiagnosztika az egység analitikus redundanciájának segítségével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0912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45" y="1620000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John von Neumann</a:t>
            </a:r>
          </a:p>
          <a:p>
            <a:r>
              <a:rPr lang="en-US" dirty="0" smtClean="0"/>
              <a:t>(1903-1957)</a:t>
            </a:r>
          </a:p>
          <a:p>
            <a:r>
              <a:rPr lang="hu-HU" sz="1600" dirty="0" smtClean="0"/>
              <a:t>Magyar származású matematikus, az elektronikus számítógépek atyja.</a:t>
            </a:r>
            <a:endParaRPr lang="en-US" sz="16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9545" y="1620000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Charles Simonyi</a:t>
            </a:r>
            <a:endParaRPr lang="en-US" b="1" dirty="0"/>
          </a:p>
          <a:p>
            <a:r>
              <a:rPr lang="en-US" dirty="0" smtClean="0"/>
              <a:t>(1948-)</a:t>
            </a:r>
          </a:p>
          <a:p>
            <a:r>
              <a:rPr lang="hu-HU" sz="1600" dirty="0"/>
              <a:t>Magyar származású </a:t>
            </a:r>
            <a:r>
              <a:rPr lang="hu-HU" sz="1600" dirty="0" smtClean="0"/>
              <a:t>szoftver-fejlesztő</a:t>
            </a:r>
            <a:r>
              <a:rPr lang="hu-HU" sz="1600" dirty="0"/>
              <a:t>, a </a:t>
            </a:r>
            <a:r>
              <a:rPr lang="hu-HU" sz="1600" dirty="0" smtClean="0"/>
              <a:t>szándékorientált programozás kutatója</a:t>
            </a:r>
            <a:r>
              <a:rPr lang="hu-HU" sz="1600" dirty="0"/>
              <a:t>.</a:t>
            </a:r>
            <a:endParaRPr lang="en-US" sz="1600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9545" y="1620000"/>
            <a:ext cx="1824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Roska</a:t>
            </a:r>
            <a:r>
              <a:rPr lang="en-US" b="1" dirty="0" smtClean="0"/>
              <a:t> </a:t>
            </a:r>
            <a:r>
              <a:rPr lang="en-US" b="1" dirty="0" err="1" smtClean="0"/>
              <a:t>Tamás</a:t>
            </a:r>
            <a:endParaRPr lang="en-US" b="1" dirty="0"/>
          </a:p>
          <a:p>
            <a:r>
              <a:rPr lang="en-US" dirty="0" smtClean="0"/>
              <a:t>(1940-)</a:t>
            </a:r>
          </a:p>
          <a:p>
            <a:r>
              <a:rPr lang="hu-HU" sz="1600" dirty="0"/>
              <a:t>Széchenyi-díjas </a:t>
            </a:r>
            <a:r>
              <a:rPr lang="hu-HU" sz="1600" dirty="0" smtClean="0"/>
              <a:t>villamosmérnök</a:t>
            </a:r>
            <a:r>
              <a:rPr lang="hu-HU" sz="1600" dirty="0"/>
              <a:t>, </a:t>
            </a:r>
            <a:r>
              <a:rPr lang="hu-HU" sz="1600" dirty="0" smtClean="0"/>
              <a:t>egyetemi </a:t>
            </a:r>
            <a:r>
              <a:rPr lang="hu-HU" sz="1600" dirty="0"/>
              <a:t>tanár, </a:t>
            </a:r>
            <a:r>
              <a:rPr lang="hu-HU" sz="1600" dirty="0" smtClean="0"/>
              <a:t>az MTA rendes tagja</a:t>
            </a:r>
            <a:r>
              <a:rPr lang="hu-HU" sz="1600" dirty="0"/>
              <a:t>.</a:t>
            </a:r>
            <a:endParaRPr lang="en-US" sz="1600" dirty="0" smtClean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319546" y="162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2455" y="5275005"/>
            <a:ext cx="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EDVAC</a:t>
            </a:r>
          </a:p>
          <a:p>
            <a:pPr algn="r"/>
            <a:r>
              <a:rPr lang="en-US" dirty="0" smtClean="0"/>
              <a:t>(1944-52)</a:t>
            </a:r>
          </a:p>
          <a:p>
            <a:pPr algn="r"/>
            <a:r>
              <a:rPr lang="hu-HU" sz="1600" dirty="0" smtClean="0"/>
              <a:t>Az </a:t>
            </a:r>
            <a:r>
              <a:rPr lang="hu-HU" sz="1600" dirty="0"/>
              <a:t>első olyan számítógép, amely a memóriában tárolja a programot </a:t>
            </a:r>
            <a:r>
              <a:rPr lang="hu-HU" sz="1600" dirty="0" smtClean="0"/>
              <a:t>is.</a:t>
            </a:r>
            <a:endParaRPr lang="en-US" sz="1600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372455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61049" y="5275005"/>
            <a:ext cx="2684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‘Bravo’ word processor</a:t>
            </a:r>
          </a:p>
          <a:p>
            <a:pPr algn="r"/>
            <a:r>
              <a:rPr lang="en-US" dirty="0" smtClean="0"/>
              <a:t>(1974)</a:t>
            </a:r>
          </a:p>
          <a:p>
            <a:pPr algn="r"/>
            <a:r>
              <a:rPr lang="hu-HU" sz="1600" dirty="0"/>
              <a:t>A Xerox PARC-nál kifejlesztett az első alakhű WYSIWYG </a:t>
            </a:r>
            <a:r>
              <a:rPr lang="hu-HU" sz="1600" dirty="0" smtClean="0"/>
              <a:t>szövegszerkesztő.</a:t>
            </a:r>
            <a:endParaRPr lang="en-US" sz="1600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45343" y="4860000"/>
            <a:ext cx="0" cy="1800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Fizika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sz="2200" dirty="0" smtClean="0"/>
              <a:t>A kvantummechanikától </a:t>
            </a:r>
            <a:r>
              <a:rPr lang="hu-HU" sz="2200" dirty="0"/>
              <a:t>a digitális és </a:t>
            </a:r>
            <a:r>
              <a:rPr lang="hu-HU" sz="2200" dirty="0" smtClean="0"/>
              <a:t>kvantum-számítógépekig</a:t>
            </a:r>
            <a:endParaRPr lang="en-US" sz="2200" dirty="0"/>
          </a:p>
        </p:txBody>
      </p:sp>
      <p:pic>
        <p:nvPicPr>
          <p:cNvPr id="4" name="Picture 3" descr="Neumann.g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3" b="18282"/>
          <a:stretch/>
        </p:blipFill>
        <p:spPr>
          <a:xfrm>
            <a:off x="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harlesSimonyi.jpg"/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Roska.jpg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2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ARC_GUI.jpg"/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67"/>
          <a:stretch/>
        </p:blipFill>
        <p:spPr>
          <a:xfrm>
            <a:off x="54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EDVAC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000" y="342000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30647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75F55"/>
                </a:solidFill>
              </a:rPr>
              <a:t>Fizika</a:t>
            </a:r>
            <a:r>
              <a:rPr lang="en-US" dirty="0">
                <a:solidFill>
                  <a:srgbClr val="775F55"/>
                </a:solidFill>
              </a:rPr>
              <a:t/>
            </a:r>
            <a:br>
              <a:rPr lang="en-US" dirty="0">
                <a:solidFill>
                  <a:srgbClr val="775F55"/>
                </a:solidFill>
              </a:rPr>
            </a:br>
            <a:r>
              <a:rPr lang="hu-HU" sz="2200" dirty="0">
                <a:solidFill>
                  <a:srgbClr val="775F55"/>
                </a:solidFill>
              </a:rPr>
              <a:t>A kvantummechanikától a digitális és kvantum-számítógépekig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i="1" dirty="0"/>
              <a:t>Mathematische Grundlagen der </a:t>
            </a:r>
            <a:r>
              <a:rPr lang="hu-HU" i="1" dirty="0" smtClean="0"/>
              <a:t>Quantenmechanik</a:t>
            </a:r>
            <a:r>
              <a:rPr lang="hu-HU" i="1" dirty="0"/>
              <a:t> </a:t>
            </a:r>
            <a:r>
              <a:rPr lang="hu-HU" i="1" dirty="0" smtClean="0"/>
              <a:t>(1932): </a:t>
            </a:r>
            <a:r>
              <a:rPr lang="hu-HU" dirty="0" smtClean="0"/>
              <a:t>a </a:t>
            </a:r>
            <a:r>
              <a:rPr lang="hu-HU" dirty="0"/>
              <a:t>kvantumrendszer állapota tekinthető egy Hilbert-tér egy pontjának</a:t>
            </a:r>
          </a:p>
          <a:p>
            <a:pPr lvl="1"/>
            <a:r>
              <a:rPr lang="hu-HU" i="1" dirty="0"/>
              <a:t>klasszikus mechanika:</a:t>
            </a:r>
            <a:r>
              <a:rPr lang="hu-HU" dirty="0"/>
              <a:t> 6N dimenzió (N a részecskék száma, 3 általános koordináta és 3 kanonikus impulzus),</a:t>
            </a:r>
          </a:p>
          <a:p>
            <a:pPr lvl="1"/>
            <a:r>
              <a:rPr lang="hu-HU" i="1" dirty="0"/>
              <a:t>kvantummechanika:</a:t>
            </a:r>
            <a:r>
              <a:rPr lang="hu-HU" dirty="0"/>
              <a:t> 6N helyett végtelen dimenzió, mivel a rendszernek végtelen sok lehetséges állapota van.</a:t>
            </a:r>
          </a:p>
          <a:p>
            <a:r>
              <a:rPr lang="hu-HU" dirty="0"/>
              <a:t>A klasszikus fizikai mennyiségeket (például hely és impulzus) ezen a téren ható lineáris operátorokként kell kezelni.</a:t>
            </a:r>
          </a:p>
          <a:p>
            <a:r>
              <a:rPr lang="hu-HU" dirty="0"/>
              <a:t>A kvantummechanika fizikája ezáltal a </a:t>
            </a:r>
            <a:r>
              <a:rPr lang="hu-HU" b="1" dirty="0"/>
              <a:t>Hilbert-tér lineáris Hermitikus operátorai</a:t>
            </a:r>
            <a:r>
              <a:rPr lang="hu-HU" dirty="0"/>
              <a:t>nak matematikájára egyszerűsödik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Neumann irányította </a:t>
            </a:r>
            <a:r>
              <a:rPr lang="hu-HU" dirty="0"/>
              <a:t>az EDVAC – az </a:t>
            </a:r>
            <a:r>
              <a:rPr lang="hu-HU" dirty="0" smtClean="0"/>
              <a:t>első olyan </a:t>
            </a:r>
            <a:r>
              <a:rPr lang="hu-HU" dirty="0"/>
              <a:t>számítógép, amely </a:t>
            </a:r>
            <a:r>
              <a:rPr lang="hu-HU" i="1" dirty="0"/>
              <a:t>a memóriában tárolja a programot is</a:t>
            </a:r>
            <a:r>
              <a:rPr lang="hu-HU" dirty="0"/>
              <a:t> – megépítését 1944</a:t>
            </a:r>
            <a:r>
              <a:rPr lang="hu-HU" dirty="0" smtClean="0"/>
              <a:t>-ben, amelyet 1952-ben helyeztek üzembe.</a:t>
            </a:r>
          </a:p>
          <a:p>
            <a:r>
              <a:rPr lang="hu-HU" dirty="0" smtClean="0"/>
              <a:t>Ennek a számítógépnek a tervei és az ő továbbfejlesztett elmélete, a </a:t>
            </a:r>
            <a:r>
              <a:rPr lang="hu-HU" b="1" dirty="0" smtClean="0"/>
              <a:t>Neumann-elv</a:t>
            </a:r>
            <a:r>
              <a:rPr lang="hu-HU" dirty="0" smtClean="0"/>
              <a:t> alapján készülnek a mai számító-gépek is.</a:t>
            </a:r>
          </a:p>
          <a:p>
            <a:r>
              <a:rPr lang="hu-HU" dirty="0" smtClean="0"/>
              <a:t>Együtt </a:t>
            </a:r>
            <a:r>
              <a:rPr lang="hu-HU" dirty="0"/>
              <a:t>dolgozott </a:t>
            </a:r>
            <a:r>
              <a:rPr lang="hu-HU" dirty="0" smtClean="0"/>
              <a:t>sok más amerikai-magyar emigráns tudóssal</a:t>
            </a:r>
            <a:r>
              <a:rPr lang="hu-HU" dirty="0"/>
              <a:t>, akik szintén szerepet vállaltak a számítástechnika </a:t>
            </a:r>
            <a:r>
              <a:rPr lang="hu-HU" dirty="0" smtClean="0"/>
              <a:t>fejlődésében:</a:t>
            </a:r>
          </a:p>
          <a:p>
            <a:pPr lvl="1"/>
            <a:r>
              <a:rPr lang="hu-HU" dirty="0" smtClean="0"/>
              <a:t>Kemény János (BASIC programozási nyelv)</a:t>
            </a:r>
          </a:p>
          <a:p>
            <a:pPr lvl="1"/>
            <a:r>
              <a:rPr lang="hu-HU" dirty="0" smtClean="0"/>
              <a:t>Szilárd Leó (a ‘bit’ fogalma)</a:t>
            </a:r>
          </a:p>
          <a:p>
            <a:pPr lvl="1"/>
            <a:r>
              <a:rPr lang="hu-HU" dirty="0" smtClean="0"/>
              <a:t>Andy Grove (az Intel vezetője)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 smtClean="0"/>
              <a:t>Kvantummechanika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Számítástechnika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00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75F55"/>
                </a:solidFill>
              </a:rPr>
              <a:t>Fizika</a:t>
            </a:r>
            <a:r>
              <a:rPr lang="en-US" dirty="0">
                <a:solidFill>
                  <a:srgbClr val="775F55"/>
                </a:solidFill>
              </a:rPr>
              <a:t/>
            </a:r>
            <a:br>
              <a:rPr lang="en-US" dirty="0">
                <a:solidFill>
                  <a:srgbClr val="775F55"/>
                </a:solidFill>
              </a:rPr>
            </a:br>
            <a:r>
              <a:rPr lang="hu-HU" sz="2200" dirty="0">
                <a:solidFill>
                  <a:srgbClr val="775F55"/>
                </a:solidFill>
              </a:rPr>
              <a:t>A kvantummechanikától a digitális és kvantum-számítógépekig</a:t>
            </a:r>
            <a:endParaRPr lang="en-US" dirty="0"/>
          </a:p>
        </p:txBody>
      </p:sp>
      <p:pic>
        <p:nvPicPr>
          <p:cNvPr id="10" name="Content Placeholder 9" descr="processor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</a:t>
            </a:r>
            <a:r>
              <a:rPr lang="hu-HU" sz="2400" dirty="0" smtClean="0"/>
              <a:t>információ-technológiai fejlődés fő mozgatórugója </a:t>
            </a:r>
            <a:r>
              <a:rPr lang="hu-HU" sz="2400" dirty="0"/>
              <a:t>a </a:t>
            </a:r>
            <a:r>
              <a:rPr lang="hu-HU" sz="2400" i="1" dirty="0"/>
              <a:t>miniatürizálás</a:t>
            </a:r>
          </a:p>
          <a:p>
            <a:r>
              <a:rPr lang="hu-HU" sz="2400" dirty="0"/>
              <a:t>Nagyjából egy évtized múlva az áramkörök elérik </a:t>
            </a:r>
            <a:r>
              <a:rPr lang="hu-HU" sz="2400" dirty="0" smtClean="0"/>
              <a:t>az </a:t>
            </a:r>
            <a:r>
              <a:rPr lang="hu-HU" sz="2400" i="1" dirty="0" smtClean="0"/>
              <a:t>atomi </a:t>
            </a:r>
            <a:r>
              <a:rPr lang="hu-HU" sz="2400" i="1" dirty="0"/>
              <a:t>mérettartományt</a:t>
            </a:r>
          </a:p>
          <a:p>
            <a:r>
              <a:rPr lang="hu-HU" sz="2400" dirty="0"/>
              <a:t>Új paradigma </a:t>
            </a:r>
            <a:r>
              <a:rPr lang="hu-HU" sz="2400" dirty="0" smtClean="0"/>
              <a:t>szükséges: </a:t>
            </a:r>
            <a:r>
              <a:rPr lang="hu-HU" sz="2400" b="1" dirty="0" smtClean="0"/>
              <a:t>kvantum</a:t>
            </a:r>
            <a:r>
              <a:rPr lang="hu-HU" sz="2400" b="1" dirty="0"/>
              <a:t>-</a:t>
            </a:r>
            <a:r>
              <a:rPr lang="hu-HU" sz="2400" b="1" dirty="0" smtClean="0"/>
              <a:t>információtechnológia</a:t>
            </a:r>
            <a:endParaRPr lang="hu-HU" sz="2400" b="1" dirty="0"/>
          </a:p>
          <a:p>
            <a:pPr marL="0" indent="0">
              <a:buNone/>
            </a:pPr>
            <a:endParaRPr lang="hu-HU" sz="2000" i="1" dirty="0"/>
          </a:p>
          <a:p>
            <a:pPr marL="0" indent="0">
              <a:buNone/>
            </a:pPr>
            <a:r>
              <a:rPr lang="hu-HU" sz="2000" i="1" dirty="0" smtClean="0"/>
              <a:t>(Felhőszámítógép egy chipen realizálva, 48 mag)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965717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RECTANGLE 3_SHAPECLASSPROTECTIONTYPE" val="0"/>
  <p:tag name="RECTANGLE 2_SHAPECLASSPROTECTIONTYPE" val="0"/>
  <p:tag name="RECTANGLE 4_SHAPECLASSPROTECTIONTYPE" val="11"/>
  <p:tag name="RECTANGLE 5_SHAPECLASSPROTECTIONTYPE" val="15"/>
  <p:tag name="RECTANGLE 6_SHAPECLASSPROTECTIONTYPE" val="11"/>
  <p:tag name="RECTANGLE 7_SHAPECLASSPROTECTIONTYPE" val="63"/>
  <p:tag name="PICTURE 8_SHAPECLASSPROTECTIONTYPE" val="15"/>
  <p:tag name="TEXT BOX 9_SHAPECLASSPROTECTIONTYPE" val="1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FIELD.CHAPTER.COMBOINDEX" val="-2"/>
  <p:tag name="FIELD.REM_ANL.COMBOINDEX" val="-2"/>
  <p:tag name="FIELD.DPT.COMBOINDEX" val="-2"/>
  <p:tag name="ML_1" val="RB_Lr_CC"/>
  <p:tag name="CONFIG" val="config01.xml"/>
  <p:tag name="RECTANGLE 13_SHAPECLASSPROTECTIONTYPE" val="0"/>
  <p:tag name="RECTANGLE 12_SHAPECLASSPROTECTIONTYPE" val="0"/>
  <p:tag name="RECTANGLE 11_SHAPECLASSPROTECTIONTYPE" val="11"/>
  <p:tag name="RECTANGLE 14_SHAPECLASSPROTECTIONTYPE" val="15"/>
  <p:tag name="RECTANGLE 10_SHAPECLASSPROTECTIONTYPE" val="11"/>
  <p:tag name="RECTANGLE 9_SHAPECLASSPROTECTIONTYPE" val="63"/>
  <p:tag name="PICTURE 35_SHAPECLASSPROTECTIONTYPE" val="15"/>
  <p:tag name="TEXT BOX 36_SHAPECLASSPROTECTIONTYPE" val="11"/>
  <p:tag name="FIELD.DPT.CONTENT" val="Dr. Szászi István"/>
  <p:tag name="FIELD.DPT.VALUE" val="Dr. Szászi István | "/>
  <p:tag name="FIELD.CHAPTER.CONTENT" val="Magyar Műszaki Értelmiségi Napok, 2010. május 13."/>
  <p:tag name="FIELD.CHAPTER.VALUE" val="Magyar Műszaki Értelmiségi Napok, 2010. május 13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426;White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426;White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863</TotalTime>
  <Words>1570</Words>
  <Application>Microsoft Macintosh PowerPoint</Application>
  <PresentationFormat>On-screen Show (4:3)</PresentationFormat>
  <Paragraphs>246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Median</vt:lpstr>
      <vt:lpstr>Slide</vt:lpstr>
      <vt:lpstr>Picture</vt:lpstr>
      <vt:lpstr>Műszaki haladás Bánkitól a XXII. századig</vt:lpstr>
      <vt:lpstr>A mérnöki tudományok evolúciója</vt:lpstr>
      <vt:lpstr>Mérnöki tudományok</vt:lpstr>
      <vt:lpstr>Matematika A hiperbolikus geometriától az indefinit metrikájú állapotbecslésig</vt:lpstr>
      <vt:lpstr>Látni és Elkerülni Rendszer Sense And Avoid</vt:lpstr>
      <vt:lpstr>Szenzorgenerációk állapotbecslési feladatokhoz</vt:lpstr>
      <vt:lpstr>Fizika A kvantummechanikától a digitális és kvantum-számítógépekig</vt:lpstr>
      <vt:lpstr>Fizika A kvantummechanikától a digitális és kvantum-számítógépekig</vt:lpstr>
      <vt:lpstr>Fizika A kvantummechanikától a digitális és kvantum-számítógépekig</vt:lpstr>
      <vt:lpstr>Sokprocesszoros celluláris hullám-számitógép</vt:lpstr>
      <vt:lpstr>Sokprocesszoros celluláris hullám-számitógép</vt:lpstr>
      <vt:lpstr>Járműmérnökök a XIX-XX. században</vt:lpstr>
      <vt:lpstr>PowerPoint Presentation</vt:lpstr>
      <vt:lpstr>Járműirányítás szintjei</vt:lpstr>
      <vt:lpstr>Nemzetközi kutatási irányok</vt:lpstr>
      <vt:lpstr> Autonóm járműkonvojok (platooning)</vt:lpstr>
      <vt:lpstr>CAPS Kombinált aktív és passzív biztonság</vt:lpstr>
      <vt:lpstr>Energia-optimális irányítás Hibrid napelemes jármű (Salerno, Győr JKK)</vt:lpstr>
      <vt:lpstr>Funkciók elosztott implementációja</vt:lpstr>
      <vt:lpstr>Korszerű fedélzeti kommunikációs hálózatok</vt:lpstr>
      <vt:lpstr>Jármű és infrastruktúra V2X kommunikáció</vt:lpstr>
      <vt:lpstr>Fő kutatási irányok</vt:lpstr>
      <vt:lpstr>ICT, irányitáselmélet és intelligens járműrendszerek</vt:lpstr>
      <vt:lpstr>“Cyber-fizikai” Rendszerek (CPS)</vt:lpstr>
      <vt:lpstr>Cél - területek</vt:lpstr>
      <vt:lpstr>Automatizálás, irányításelmélet</vt:lpstr>
      <vt:lpstr>Járműmérnökök a XX-XXI. században</vt:lpstr>
      <vt:lpstr>Köszönöm a figyelmet!</vt:lpstr>
    </vt:vector>
  </TitlesOfParts>
  <Company>Óbudai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László Nádai</dc:creator>
  <cp:lastModifiedBy>Prof. JB</cp:lastModifiedBy>
  <cp:revision>91</cp:revision>
  <dcterms:created xsi:type="dcterms:W3CDTF">2012-06-03T16:55:08Z</dcterms:created>
  <dcterms:modified xsi:type="dcterms:W3CDTF">2012-06-06T07:08:20Z</dcterms:modified>
</cp:coreProperties>
</file>