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16"/>
  </p:notesMasterIdLst>
  <p:handoutMasterIdLst>
    <p:handoutMasterId r:id="rId17"/>
  </p:handoutMasterIdLst>
  <p:sldIdLst>
    <p:sldId id="311" r:id="rId2"/>
    <p:sldId id="312" r:id="rId3"/>
    <p:sldId id="303" r:id="rId4"/>
    <p:sldId id="304" r:id="rId5"/>
    <p:sldId id="291" r:id="rId6"/>
    <p:sldId id="301" r:id="rId7"/>
    <p:sldId id="316" r:id="rId8"/>
    <p:sldId id="313" r:id="rId9"/>
    <p:sldId id="302" r:id="rId10"/>
    <p:sldId id="305" r:id="rId11"/>
    <p:sldId id="309" r:id="rId12"/>
    <p:sldId id="314" r:id="rId13"/>
    <p:sldId id="315" r:id="rId14"/>
    <p:sldId id="290" r:id="rId15"/>
  </p:sldIdLst>
  <p:sldSz cx="9144000" cy="6858000" type="screen4x3"/>
  <p:notesSz cx="6858000" cy="9144000"/>
  <p:defaultTextStyle>
    <a:defPPr>
      <a:defRPr lang="hu-H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1519" autoAdjust="0"/>
  </p:normalViewPr>
  <p:slideViewPr>
    <p:cSldViewPr snapToObjects="1">
      <p:cViewPr>
        <p:scale>
          <a:sx n="80" d="100"/>
          <a:sy n="80" d="100"/>
        </p:scale>
        <p:origin x="-132" y="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7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2A6E007-7224-4FF9-83E4-3DBBA68FFF86}" type="datetime1">
              <a:rPr lang="hu-HU"/>
              <a:pPr>
                <a:defRPr/>
              </a:pPr>
              <a:t>2012.06.04.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C986CD2-FAA4-4439-9ADE-DDFB26187E3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60447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9350B99-EC15-4CF4-B95C-11C1A12105AC}" type="datetime1">
              <a:rPr lang="hu-HU"/>
              <a:pPr>
                <a:defRPr/>
              </a:pPr>
              <a:t>2012.06.04.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hu-HU" noProof="0"/>
              <a:t>Click to edit Master text styles</a:t>
            </a:r>
          </a:p>
          <a:p>
            <a:pPr lvl="1"/>
            <a:r>
              <a:rPr lang="hu-HU" noProof="0"/>
              <a:t>Second level</a:t>
            </a:r>
          </a:p>
          <a:p>
            <a:pPr lvl="2"/>
            <a:r>
              <a:rPr lang="hu-HU" noProof="0"/>
              <a:t>Third level</a:t>
            </a:r>
          </a:p>
          <a:p>
            <a:pPr lvl="3"/>
            <a:r>
              <a:rPr lang="hu-HU" noProof="0"/>
              <a:t>Fourth level</a:t>
            </a:r>
          </a:p>
          <a:p>
            <a:pPr lvl="4"/>
            <a:r>
              <a:rPr lang="hu-HU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F3B2648-A12B-4B0C-840E-D6573AEAF88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78990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2010-ben 42. hely</a:t>
            </a:r>
          </a:p>
          <a:p>
            <a:r>
              <a:rPr lang="hu-HU" dirty="0" smtClean="0"/>
              <a:t>2011-ben</a:t>
            </a:r>
            <a:r>
              <a:rPr lang="hu-HU" baseline="0" dirty="0" smtClean="0"/>
              <a:t> 47. hely. </a:t>
            </a:r>
          </a:p>
          <a:p>
            <a:r>
              <a:rPr lang="hu-HU" baseline="0" dirty="0" smtClean="0"/>
              <a:t>A versenyképességi index egyik jelentős összetevőjét adják a társadalmi és humán mutatók. Ld. következő dia.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3B2648-A12B-4B0C-840E-D6573AEAF886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0978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-112" charset="-128"/>
                <a:cs typeface="ＭＳ Ｐゴシック" pitchFamily="-112" charset="-128"/>
              </a:rPr>
              <a:t>A táblázat négy évben mutatja be a gazdaság fejlődése szempontjából kiemelkedően fontos társadalmi és humán mutatók alakulását. A lecsúszásunk ezen területeken is döbbenetes volt az elmúlt két kormányzati ciklusban. Oktatási rendszerünk színvonala, illetve a gazdasági versenyképesség javulásához való hozzájárulása alapján 2001-ben még a dicséretes 10. helyen voltunk. Mára azonban 38 hellyel lejjebb, a 48. helyre szorultunk. Hasonló a helyzet a felsőoktatásban is. Itt a lezuhanásunk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ＭＳ Ｐゴシック" pitchFamily="-112" charset="-128"/>
                <a:cs typeface="ＭＳ Ｐゴシック" pitchFamily="-112" charset="-128"/>
              </a:rPr>
              <a:t>sznitén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-112" charset="-128"/>
                <a:cs typeface="ＭＳ Ｐゴシック" pitchFamily="-112" charset="-128"/>
              </a:rPr>
              <a:t> 38 helynyi. A természettudományos tárgyak megfelelő arányú és színvonalú oktatása alapján 2001-ben csak Szingapúr előzött meg bennünket. 2010-ben pedig már azt könnyebb felsorolni, hogy hányan vannak mögöttünk. Hasonló a helyzet a jól felkészült mérnökök száma tekintetében is. Itt az 5. helyről a 42.-re kerültünk, azaz 37 helynyit vesztettünk pozíciónkból. A műszaki fejlesztésre fordított pénz tekintetében 11 helynyit kerültünk lejjebb a listán. </a:t>
            </a:r>
            <a:b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-112" charset="-128"/>
                <a:cs typeface="ＭＳ Ｐゴシック" pitchFamily="-112" charset="-128"/>
              </a:rPr>
            </a:b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-112" charset="-128"/>
                <a:cs typeface="ＭＳ Ｐゴシック" pitchFamily="-112" charset="-128"/>
              </a:rPr>
              <a:t/>
            </a:r>
            <a:b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-112" charset="-128"/>
                <a:cs typeface="ＭＳ Ｐゴシック" pitchFamily="-112" charset="-128"/>
              </a:rPr>
            </a:b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-112" charset="-128"/>
                <a:cs typeface="ＭＳ Ｐゴシック" pitchFamily="-112" charset="-128"/>
              </a:rPr>
              <a:t>Baj van a nyelvi és az információtechnológiai képességeinkkel is. A nyelvi képességek szintjét az IMD először 2006-ban mérte. Akkor sem voltunk nagyon előkelő helyen, de 2010-re tovább romlott a helyezésünk: az 51.-ek lettünk. Az információtechnológiai képességek tekintetében a pozícióvesztésünk 32 hely. Ez is drámai leromlás akkor, amikor ma már információtechnológia nélkül modern gazdaság nem képzelhető el. A cégek innovációs képességeit az IMD először 2010-ben vizsgálta. A 42. hely nagyon rossz ahhoz képest, hogy korábban valamennyi innovációs vizsgálat esetén sokkal jobb volt a pozíciónk. Gyenge a teljesítményünk továbbá a teljes munkaidőben kutatás-fejlesztéssel (K+F) foglalkozó munkavállalók (34. hely) és a GDP-ből a K+F-re fordított pénz (33. hely) tekintetében is. </a:t>
            </a:r>
            <a:b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-112" charset="-128"/>
                <a:cs typeface="ＭＳ Ｐゴシック" pitchFamily="-112" charset="-128"/>
              </a:rPr>
            </a:b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-112" charset="-128"/>
                <a:cs typeface="ＭＳ Ｐゴシック" pitchFamily="-112" charset="-128"/>
              </a:rPr>
              <a:t/>
            </a:r>
            <a:b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-112" charset="-128"/>
                <a:cs typeface="ＭＳ Ｐゴシック" pitchFamily="-112" charset="-128"/>
              </a:rPr>
            </a:b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-112" charset="-128"/>
                <a:cs typeface="ＭＳ Ｐゴシック" pitchFamily="-112" charset="-128"/>
              </a:rPr>
              <a:t>Az oktatás, kutatás-fejlesztés, innováció területén tapasztalható lemaradásunkat a rossz gazdaság- és társadalompolitikai prioritások, az ezen területekről elvont összegek, a megmerevedett szervezeti és vezetési rendszerek, a gyenge hatékonyság, továbbá a színvonal és a minőség alapján való teljesítményértékelés hiánya együttesen okozza. Az e területeken való lemaradásunk viszont hosszú távon akadályozza gazdasági fejlődésünket. Hogyan is lehetne a 21. században kiváló, nagy tudású, nyelveket beszélő műszaki és természettudományos szakemberek és állandóan megújulni,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ＭＳ Ｐゴシック" pitchFamily="-112" charset="-128"/>
                <a:cs typeface="ＭＳ Ｐゴシック" pitchFamily="-112" charset="-128"/>
              </a:rPr>
              <a:t>innoválni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-112" charset="-128"/>
                <a:cs typeface="ＭＳ Ｐゴシック" pitchFamily="-112" charset="-128"/>
              </a:rPr>
              <a:t> képes cégek nélkül korszerű, fejlett gazdaságot építeni? Hogyan is lehetne olyan kormányzati munkával, amelynek mindenről kevés fogalma van, erős gazdaságot építeni? Az általános bizalomvesztés, a teljesítmények helyett a kapcsolatokkal való érvényesülés általánossá válása az üzleti hatékonyságra is romboló hatással volt. E tekintetben a 2006. évi 33. helyről 2010-re a 47. helyre kerültünk. </a:t>
            </a:r>
            <a:b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pitchFamily="-112" charset="-128"/>
                <a:cs typeface="ＭＳ Ｐゴシック" pitchFamily="-112" charset="-128"/>
              </a:rPr>
            </a:b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3B2648-A12B-4B0C-840E-D6573AEAF886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1136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904875" y="234715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914400" y="4221088"/>
            <a:ext cx="7315200" cy="1512962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904875" y="2347149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7" name="Rectangle 14"/>
          <p:cNvSpPr/>
          <p:nvPr/>
        </p:nvSpPr>
        <p:spPr>
          <a:xfrm>
            <a:off x="914400" y="4221088"/>
            <a:ext cx="219075" cy="1512962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2491611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dirty="0" err="1" smtClean="0"/>
              <a:t>Click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edit</a:t>
            </a:r>
            <a:r>
              <a:rPr lang="hu-HU" dirty="0" smtClean="0"/>
              <a:t> Master </a:t>
            </a:r>
            <a:r>
              <a:rPr lang="hu-HU" dirty="0" err="1" smtClean="0"/>
              <a:t>subtitle</a:t>
            </a:r>
            <a:r>
              <a:rPr lang="hu-HU" dirty="0" smtClean="0"/>
              <a:t> </a:t>
            </a:r>
            <a:r>
              <a:rPr lang="hu-HU" dirty="0" err="1" smtClean="0"/>
              <a:t>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F55FD4-B4DC-49C2-A058-D04B98C9EAE4}" type="datetime1">
              <a:rPr lang="cs-CZ"/>
              <a:pPr>
                <a:defRPr/>
              </a:pPr>
              <a:t>4.6.2012</a:t>
            </a:fld>
            <a:endParaRPr lang="hu-HU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F5FD1F-79F2-4BAD-B101-0FFC8FD0A7B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25CC7-B211-47DF-B4E4-9E74CBA78291}" type="datetime1">
              <a:rPr lang="cs-CZ"/>
              <a:pPr>
                <a:defRPr/>
              </a:pPr>
              <a:t>4.6.2012</a:t>
            </a:fld>
            <a:endParaRPr lang="hu-H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4FFA0-9699-4E9F-9AA9-6570BEEA88C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" name="Isosceles Triangle 11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6" name="Straight Connector 12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573125-9DDC-4849-9A5C-833C9987CF45}" type="datetime1">
              <a:rPr lang="cs-CZ"/>
              <a:pPr>
                <a:defRPr/>
              </a:pPr>
              <a:t>4.6.2012</a:t>
            </a:fld>
            <a:endParaRPr lang="hu-H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4CA48E-41D2-4EAC-9C04-46F235D2E5A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F8D39-24F2-4BC9-9267-9B934F370E95}" type="datetime1">
              <a:rPr lang="cs-CZ"/>
              <a:pPr>
                <a:defRPr/>
              </a:pPr>
              <a:t>4.6.2012</a:t>
            </a:fld>
            <a:endParaRPr lang="hu-H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80293-4F67-4DB4-80FD-C2F16DB6A0F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B6711B-3C85-4B83-878A-2E55E369AEFB}" type="datetime1">
              <a:rPr lang="cs-CZ"/>
              <a:pPr>
                <a:defRPr/>
              </a:pPr>
              <a:t>4.6.2012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B632E3-C4A8-4281-A6EE-CA52AA70C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C2F53-F1E9-4780-8311-A8F021CE5CA3}" type="datetime1">
              <a:rPr lang="cs-CZ"/>
              <a:pPr>
                <a:defRPr/>
              </a:pPr>
              <a:t>4.6.2012</a:t>
            </a:fld>
            <a:endParaRPr lang="hu-HU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4A91A-CF50-480F-8DB0-B3433549F4F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9FAA4-6384-4272-9662-2663A7B5EC35}" type="datetime1">
              <a:rPr lang="cs-CZ"/>
              <a:pPr>
                <a:defRPr/>
              </a:pPr>
              <a:t>4.6.2012</a:t>
            </a:fld>
            <a:endParaRPr lang="hu-HU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F59F1-691F-43AE-87F5-437937C2F59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" name="Straight Connector 11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" name="Isosceles Triangle 1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509469"/>
              </p:ext>
            </p:extLst>
          </p:nvPr>
        </p:nvGraphicFramePr>
        <p:xfrm>
          <a:off x="6324600" y="152400"/>
          <a:ext cx="271145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Document" r:id="rId3" imgW="4965517" imgH="1523944" progId="Word.Document.12">
                  <p:link updateAutomatic="1"/>
                </p:oleObj>
              </mc:Choice>
              <mc:Fallback>
                <p:oleObj name="Document" r:id="rId3" imgW="4965517" imgH="1523944" progId="Word.Document.12">
                  <p:link updateAutomatic="1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52400"/>
                        <a:ext cx="2711450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Isosceles Triangle 1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D3669B-60B8-4B57-A09A-BBCDE6D23BA2}" type="datetime1">
              <a:rPr lang="cs-CZ"/>
              <a:pPr>
                <a:defRPr/>
              </a:pPr>
              <a:t>4.6.2012</a:t>
            </a:fld>
            <a:endParaRPr lang="hu-HU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F57999D-B139-4138-BB91-816F1A51F42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" name="Isosceles Triangle 11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A13295-C491-42D3-BAEE-8E2E801C9FA8}" type="datetime1">
              <a:rPr lang="cs-CZ"/>
              <a:pPr>
                <a:defRPr/>
              </a:pPr>
              <a:t>4.6.2012</a:t>
            </a:fld>
            <a:endParaRPr lang="hu-H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ADC2DD-926B-42A3-B589-988E8A916A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" name="Straight Connector 11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7" name="Isosceles Triangle 1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1B08D2-DB68-41A4-B41C-9E22BFBE93B6}" type="datetime1">
              <a:rPr lang="cs-CZ"/>
              <a:pPr>
                <a:defRPr/>
              </a:pPr>
              <a:t>4.6.2012</a:t>
            </a:fld>
            <a:endParaRPr lang="hu-H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4AE91E-81C0-4AC5-9C53-9C5AFB8E0E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" name="Isosceles Triangle 11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7" name="Rectangle 12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hu-HU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B2A5AF-055D-4BB7-97FE-4FFEBC6D55AD}" type="datetime1">
              <a:rPr lang="cs-CZ"/>
              <a:pPr>
                <a:defRPr/>
              </a:pPr>
              <a:t>4.6.2012</a:t>
            </a:fld>
            <a:endParaRPr lang="hu-H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374BBB-F566-4CA1-8321-9A8F7AC2595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???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B93F5F2-0DD8-412C-B045-BC1CCF203905}" type="datetime1">
              <a:rPr lang="cs-CZ"/>
              <a:pPr>
                <a:defRPr/>
              </a:pPr>
              <a:t>4.6.2012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F73067A-063B-4D11-8A94-E7CB3AA41C2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031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32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  <p:graphicFrame>
        <p:nvGraphicFramePr>
          <p:cNvPr id="10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488473"/>
              </p:ext>
            </p:extLst>
          </p:nvPr>
        </p:nvGraphicFramePr>
        <p:xfrm>
          <a:off x="6324600" y="152400"/>
          <a:ext cx="271145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14" imgW="4965517" imgH="1523944" progId="Word.Document.12">
                  <p:link updateAutomatic="1"/>
                </p:oleObj>
              </mc:Choice>
              <mc:Fallback>
                <p:oleObj name="Document" r:id="rId14" imgW="4965517" imgH="1523944" progId="Word.Document.12">
                  <p:link updateAutomatic="1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52400"/>
                        <a:ext cx="2711450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727CA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0" r:id="rId2"/>
    <p:sldLayoutId id="2147483875" r:id="rId3"/>
    <p:sldLayoutId id="2147483871" r:id="rId4"/>
    <p:sldLayoutId id="2147483872" r:id="rId5"/>
    <p:sldLayoutId id="2147483876" r:id="rId6"/>
    <p:sldLayoutId id="2147483877" r:id="rId7"/>
    <p:sldLayoutId id="2147483878" r:id="rId8"/>
    <p:sldLayoutId id="2147483879" r:id="rId9"/>
    <p:sldLayoutId id="2147483873" r:id="rId10"/>
    <p:sldLayoutId id="214748388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2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Gill Sans MT" pitchFamily="-105" charset="-18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Gill Sans MT" pitchFamily="-105" charset="-18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Gill Sans MT" pitchFamily="-105" charset="-18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Gill Sans MT" pitchFamily="-105" charset="-18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-105" charset="2"/>
        <a:buChar char=""/>
        <a:defRPr sz="26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-105" charset="2"/>
        <a:buChar char=""/>
        <a:defRPr sz="2300" kern="1200">
          <a:solidFill>
            <a:schemeClr val="tx2"/>
          </a:solidFill>
          <a:latin typeface="+mn-lt"/>
          <a:ea typeface="ＭＳ Ｐゴシック" pitchFamily="-112" charset="-128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-105" charset="2"/>
        <a:buChar char="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-105" charset="2"/>
        <a:buChar char=""/>
        <a:defRPr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-105" charset="2"/>
        <a:buChar char="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jmsz.hu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laszlo.abraham@ni.com" TargetMode="External"/><Relationship Id="rId2" Type="http://schemas.openxmlformats.org/officeDocument/2006/relationships/hyperlink" Target="http://www.ejmsz.hu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finna@mvt.bme.h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elvi.hu/felsooktatasimuhely/kutatasok/jelentkezok/gyorsjelentes_2012a_jelentkezok?itemNo=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790328"/>
            <a:ext cx="8229600" cy="990600"/>
          </a:xfrm>
        </p:spPr>
        <p:txBody>
          <a:bodyPr/>
          <a:lstStyle/>
          <a:p>
            <a:pPr algn="ctr"/>
            <a:r>
              <a:rPr lang="hu-HU" sz="4000" dirty="0" smtClean="0"/>
              <a:t>Együtt a Jövő Mérnökeiért</a:t>
            </a:r>
            <a:endParaRPr lang="hu-HU" sz="4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80293-4F67-4DB4-80FD-C2F16DB6A0F1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1187624" y="3356992"/>
            <a:ext cx="69127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dirty="0" smtClean="0"/>
              <a:t>Dr. Ábrahám László</a:t>
            </a:r>
          </a:p>
          <a:p>
            <a:pPr algn="ctr"/>
            <a:r>
              <a:rPr lang="hu-HU" sz="2800" dirty="0" smtClean="0"/>
              <a:t>National Instruments</a:t>
            </a:r>
          </a:p>
          <a:p>
            <a:pPr algn="ctr"/>
            <a:r>
              <a:rPr lang="hu-HU" sz="2800" dirty="0" smtClean="0"/>
              <a:t>Együtt a Jövő Mérnökeiért </a:t>
            </a:r>
            <a:r>
              <a:rPr lang="hu-HU" sz="2800" dirty="0" smtClean="0"/>
              <a:t>Szövetség</a:t>
            </a:r>
          </a:p>
          <a:p>
            <a:pPr algn="ctr"/>
            <a:r>
              <a:rPr lang="hu-HU" sz="2800" dirty="0" err="1" smtClean="0">
                <a:hlinkClick r:id="rId2"/>
              </a:rPr>
              <a:t>www.ejmsz.hu</a:t>
            </a:r>
            <a:r>
              <a:rPr lang="hu-HU" sz="2800" dirty="0" smtClean="0"/>
              <a:t> </a:t>
            </a:r>
            <a:endParaRPr lang="hu-HU" sz="2800" dirty="0" smtClean="0"/>
          </a:p>
        </p:txBody>
      </p:sp>
      <p:sp>
        <p:nvSpPr>
          <p:cNvPr id="7" name="Téglalap 6"/>
          <p:cNvSpPr/>
          <p:nvPr/>
        </p:nvSpPr>
        <p:spPr>
          <a:xfrm>
            <a:off x="755576" y="5478430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dirty="0" smtClean="0"/>
              <a:t>Magyar Műszaki Értelmiség Napja</a:t>
            </a:r>
          </a:p>
          <a:p>
            <a:pPr algn="ctr"/>
            <a:r>
              <a:rPr lang="hu-HU" sz="2000" dirty="0" smtClean="0"/>
              <a:t>MTA, 2012. június 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3789363" y="3743325"/>
            <a:ext cx="1838325" cy="102235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 b="1">
                <a:solidFill>
                  <a:schemeClr val="bg1"/>
                </a:solidFill>
              </a:rPr>
              <a:t>Együtt a Jövő </a:t>
            </a:r>
          </a:p>
          <a:p>
            <a:pPr algn="ctr"/>
            <a:r>
              <a:rPr lang="hu-HU" b="1">
                <a:solidFill>
                  <a:schemeClr val="bg1"/>
                </a:solidFill>
              </a:rPr>
              <a:t>Mérnökeiért </a:t>
            </a:r>
          </a:p>
          <a:p>
            <a:pPr algn="ctr"/>
            <a:r>
              <a:rPr lang="hu-HU" b="1">
                <a:solidFill>
                  <a:schemeClr val="bg1"/>
                </a:solidFill>
              </a:rPr>
              <a:t>Szövetség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474788" y="1752600"/>
            <a:ext cx="2962275" cy="1524000"/>
          </a:xfrm>
          <a:prstGeom prst="rect">
            <a:avLst/>
          </a:prstGeom>
          <a:noFill/>
          <a:ln w="412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hu-HU" sz="1400" b="1"/>
              <a:t>Középiskolai diákok</a:t>
            </a:r>
          </a:p>
          <a:p>
            <a:pPr algn="ctr">
              <a:buFontTx/>
              <a:buChar char="•"/>
            </a:pPr>
            <a:r>
              <a:rPr lang="hu-HU" sz="1400"/>
              <a:t> természettudományok </a:t>
            </a:r>
          </a:p>
          <a:p>
            <a:pPr algn="ctr"/>
            <a:r>
              <a:rPr lang="hu-HU" sz="1400"/>
              <a:t>népszerűbbé tétele</a:t>
            </a:r>
          </a:p>
          <a:p>
            <a:pPr algn="ctr">
              <a:buFontTx/>
              <a:buChar char="•"/>
            </a:pPr>
            <a:r>
              <a:rPr lang="hu-HU" sz="1400"/>
              <a:t> egyetemisták/pályakezdők </a:t>
            </a:r>
          </a:p>
          <a:p>
            <a:pPr algn="ctr"/>
            <a:r>
              <a:rPr lang="hu-HU" sz="1400"/>
              <a:t>kompetencia szint növelése</a:t>
            </a:r>
          </a:p>
          <a:p>
            <a:pPr algn="ctr">
              <a:buFontTx/>
              <a:buChar char="•"/>
            </a:pPr>
            <a:r>
              <a:rPr lang="hu-HU" sz="1400"/>
              <a:t> pályaválasztás tudatosabbá tétele</a:t>
            </a:r>
          </a:p>
          <a:p>
            <a:pPr algn="ctr"/>
            <a:r>
              <a:rPr lang="hu-HU" sz="1400"/>
              <a:t> szakköri munka népszerűsítése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265238" y="5103813"/>
            <a:ext cx="3171825" cy="1524000"/>
          </a:xfrm>
          <a:prstGeom prst="rect">
            <a:avLst/>
          </a:prstGeom>
          <a:noFill/>
          <a:ln w="412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hu-HU" sz="1400" b="1"/>
              <a:t>Szabályozás/keretrendszer</a:t>
            </a:r>
          </a:p>
          <a:p>
            <a:pPr algn="ctr">
              <a:buFontTx/>
              <a:buChar char="•"/>
            </a:pPr>
            <a:r>
              <a:rPr lang="hu-HU" sz="1400"/>
              <a:t> gazdasági szférát jobban támogató </a:t>
            </a:r>
          </a:p>
          <a:p>
            <a:pPr algn="ctr"/>
            <a:r>
              <a:rPr lang="hu-HU" sz="1400"/>
              <a:t>szakképzési törvény</a:t>
            </a:r>
          </a:p>
          <a:p>
            <a:pPr algn="ctr">
              <a:buFontTx/>
              <a:buChar char="•"/>
            </a:pPr>
            <a:r>
              <a:rPr lang="hu-HU" sz="1400"/>
              <a:t> támogató keretrendszer a </a:t>
            </a:r>
          </a:p>
          <a:p>
            <a:pPr algn="ctr"/>
            <a:r>
              <a:rPr lang="hu-HU" sz="1400"/>
              <a:t>gyakorlat központú közép &amp; egyetemi </a:t>
            </a:r>
          </a:p>
          <a:p>
            <a:pPr algn="ctr"/>
            <a:r>
              <a:rPr lang="hu-HU" sz="1400"/>
              <a:t>szintű képzés fejlesztése érdekében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4664075" y="1752600"/>
            <a:ext cx="3173413" cy="1524000"/>
          </a:xfrm>
          <a:prstGeom prst="rect">
            <a:avLst/>
          </a:prstGeom>
          <a:noFill/>
          <a:ln w="412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hu-HU" sz="1400" b="1"/>
              <a:t>Középiskolai oktatás / tanárok</a:t>
            </a:r>
          </a:p>
          <a:p>
            <a:pPr algn="ctr">
              <a:buFontTx/>
              <a:buChar char="•"/>
            </a:pPr>
            <a:r>
              <a:rPr lang="hu-HU" sz="1400"/>
              <a:t> természettudományos képzés </a:t>
            </a:r>
          </a:p>
          <a:p>
            <a:pPr algn="ctr"/>
            <a:r>
              <a:rPr lang="hu-HU" sz="1400"/>
              <a:t>népszerűbbé tétele </a:t>
            </a:r>
          </a:p>
          <a:p>
            <a:pPr algn="ctr">
              <a:buFontTx/>
              <a:buChar char="•"/>
            </a:pPr>
            <a:r>
              <a:rPr lang="hu-HU" sz="1400"/>
              <a:t> oktatási módszertan reformok / </a:t>
            </a:r>
          </a:p>
          <a:p>
            <a:pPr algn="ctr"/>
            <a:r>
              <a:rPr lang="hu-HU" sz="1400"/>
              <a:t>Újítások támogatása</a:t>
            </a:r>
          </a:p>
          <a:p>
            <a:pPr algn="ctr">
              <a:buFontTx/>
              <a:buChar char="•"/>
            </a:pPr>
            <a:r>
              <a:rPr lang="hu-HU" sz="1400"/>
              <a:t> folyamatos párbeszéd az gazdaság </a:t>
            </a:r>
          </a:p>
          <a:p>
            <a:pPr algn="ctr"/>
            <a:r>
              <a:rPr lang="hu-HU" sz="1400"/>
              <a:t>szereplőivel / felsőoktatással 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57200" y="3476625"/>
            <a:ext cx="3121025" cy="1524000"/>
          </a:xfrm>
          <a:prstGeom prst="rect">
            <a:avLst/>
          </a:prstGeom>
          <a:noFill/>
          <a:ln w="412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hu-HU" sz="1400" b="1"/>
              <a:t>Egyetemi oktatás / professzorok</a:t>
            </a:r>
          </a:p>
          <a:p>
            <a:pPr algn="ctr">
              <a:buFontTx/>
              <a:buChar char="•"/>
            </a:pPr>
            <a:r>
              <a:rPr lang="hu-HU" sz="1400"/>
              <a:t> gyakorlat orintált curriculum </a:t>
            </a:r>
          </a:p>
          <a:p>
            <a:pPr algn="ctr"/>
            <a:r>
              <a:rPr lang="hu-HU" sz="1400"/>
              <a:t>kialakítása oktatási módszertan </a:t>
            </a:r>
          </a:p>
          <a:p>
            <a:pPr algn="ctr"/>
            <a:r>
              <a:rPr lang="hu-HU" sz="1400"/>
              <a:t>reformok / Újítások támogatása</a:t>
            </a:r>
          </a:p>
          <a:p>
            <a:pPr algn="ctr">
              <a:buFontTx/>
              <a:buChar char="•"/>
            </a:pPr>
            <a:r>
              <a:rPr lang="hu-HU" sz="1400"/>
              <a:t> folyamatos párbeszéd az gazdaság </a:t>
            </a:r>
          </a:p>
          <a:p>
            <a:pPr algn="ctr"/>
            <a:r>
              <a:rPr lang="hu-HU" sz="1400"/>
              <a:t>szereplőivel / középiskolákkal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5762625" y="3476625"/>
            <a:ext cx="3152775" cy="1524000"/>
          </a:xfrm>
          <a:prstGeom prst="rect">
            <a:avLst/>
          </a:prstGeom>
          <a:noFill/>
          <a:ln w="412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hu-HU" sz="1400" b="1"/>
              <a:t>Társadalmi presztízs </a:t>
            </a:r>
          </a:p>
          <a:p>
            <a:pPr algn="ctr">
              <a:buFontTx/>
              <a:buChar char="•"/>
            </a:pPr>
            <a:r>
              <a:rPr lang="hu-HU" sz="1400"/>
              <a:t> középiskolások szüleinek reális kép </a:t>
            </a:r>
          </a:p>
          <a:p>
            <a:pPr algn="ctr"/>
            <a:r>
              <a:rPr lang="hu-HU" sz="1400"/>
              <a:t>alkotása a  munkaerőpiacról</a:t>
            </a:r>
          </a:p>
          <a:p>
            <a:pPr algn="ctr">
              <a:buFontTx/>
              <a:buChar char="•"/>
            </a:pPr>
            <a:r>
              <a:rPr lang="hu-HU" sz="1400"/>
              <a:t> szülők reális karrier utakat láthassanak</a:t>
            </a:r>
          </a:p>
          <a:p>
            <a:pPr algn="ctr">
              <a:buFontTx/>
              <a:buChar char="•"/>
            </a:pPr>
            <a:r>
              <a:rPr lang="hu-HU" sz="1400"/>
              <a:t> fókuszba helyezni a mérnöki és </a:t>
            </a:r>
          </a:p>
          <a:p>
            <a:pPr algn="ctr"/>
            <a:r>
              <a:rPr lang="hu-HU" sz="1400"/>
              <a:t>természettudományos szakmák </a:t>
            </a:r>
          </a:p>
          <a:p>
            <a:pPr algn="ctr"/>
            <a:r>
              <a:rPr lang="hu-HU" sz="1400"/>
              <a:t>gazdasági jelentőségét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4664075" y="5103813"/>
            <a:ext cx="3500438" cy="1525587"/>
          </a:xfrm>
          <a:prstGeom prst="rect">
            <a:avLst/>
          </a:prstGeom>
          <a:noFill/>
          <a:ln w="412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hu-HU" sz="1400" b="1"/>
              <a:t>Résztvevő vállalatok </a:t>
            </a:r>
          </a:p>
          <a:p>
            <a:pPr algn="ctr">
              <a:buFontTx/>
              <a:buChar char="•"/>
            </a:pPr>
            <a:r>
              <a:rPr lang="hu-HU" sz="1400"/>
              <a:t> közös célok folyamatos egyeztetése</a:t>
            </a:r>
          </a:p>
          <a:p>
            <a:pPr algn="ctr">
              <a:buFontTx/>
              <a:buChar char="•"/>
            </a:pPr>
            <a:r>
              <a:rPr lang="hu-HU" sz="1400"/>
              <a:t> „best practice” sharing</a:t>
            </a:r>
          </a:p>
          <a:p>
            <a:pPr algn="ctr">
              <a:buFontTx/>
              <a:buChar char="•"/>
            </a:pPr>
            <a:r>
              <a:rPr lang="hu-HU" sz="1400"/>
              <a:t> folyamatos párbeszéd középfokú &amp; </a:t>
            </a:r>
          </a:p>
          <a:p>
            <a:pPr algn="ctr"/>
            <a:r>
              <a:rPr lang="hu-HU" sz="1400"/>
              <a:t>felsőoktatással,diákokkal/hallgatókkal </a:t>
            </a:r>
          </a:p>
          <a:p>
            <a:pPr algn="ctr"/>
            <a:r>
              <a:rPr lang="hu-HU" sz="1400"/>
              <a:t>és a társadalmi szervezetekkel</a:t>
            </a:r>
          </a:p>
          <a:p>
            <a:pPr algn="ctr"/>
            <a:endParaRPr lang="hu-HU" sz="1400"/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 rot="-1920323">
            <a:off x="4010025" y="3497263"/>
            <a:ext cx="301625" cy="23812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hu-HU"/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 rot="1128081">
            <a:off x="4724400" y="3409950"/>
            <a:ext cx="301625" cy="23812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hu-HU"/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 rot="2184158">
            <a:off x="5253038" y="3597275"/>
            <a:ext cx="301625" cy="23812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hu-HU"/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 rot="8251300">
            <a:off x="5146675" y="4764088"/>
            <a:ext cx="303213" cy="23812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hu-HU"/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 rot="-7435229">
            <a:off x="4279900" y="4792663"/>
            <a:ext cx="303213" cy="236537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hu-HU"/>
          </a:p>
        </p:txBody>
      </p:sp>
      <p:sp>
        <p:nvSpPr>
          <p:cNvPr id="17423" name="AutoShape 15"/>
          <p:cNvSpPr>
            <a:spLocks noChangeArrowheads="1"/>
          </p:cNvSpPr>
          <p:nvPr/>
        </p:nvSpPr>
        <p:spPr bwMode="auto">
          <a:xfrm rot="-5654255">
            <a:off x="3679031" y="4504532"/>
            <a:ext cx="301625" cy="236538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/>
              <a:t>Az </a:t>
            </a:r>
            <a:r>
              <a:rPr lang="hu-HU" sz="3600" dirty="0" err="1"/>
              <a:t>EJMSz</a:t>
            </a:r>
            <a:r>
              <a:rPr lang="hu-HU" sz="3600" dirty="0"/>
              <a:t> érintettjei</a:t>
            </a:r>
          </a:p>
        </p:txBody>
      </p:sp>
    </p:spTree>
    <p:extLst>
      <p:ext uri="{BB962C8B-B14F-4D97-AF65-F5344CB8AC3E}">
        <p14:creationId xmlns:p14="http://schemas.microsoft.com/office/powerpoint/2010/main" val="255432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Placeholder 6"/>
          <p:cNvSpPr>
            <a:spLocks noGrp="1"/>
          </p:cNvSpPr>
          <p:nvPr>
            <p:ph type="body" idx="1"/>
          </p:nvPr>
        </p:nvSpPr>
        <p:spPr>
          <a:xfrm>
            <a:off x="333327" y="1340768"/>
            <a:ext cx="4192588" cy="522287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dirty="0" smtClean="0"/>
              <a:t>Ipar elvárásai</a:t>
            </a:r>
          </a:p>
        </p:txBody>
      </p:sp>
      <p:sp>
        <p:nvSpPr>
          <p:cNvPr id="31748" name="Content Placeholder 7"/>
          <p:cNvSpPr>
            <a:spLocks noGrp="1"/>
          </p:cNvSpPr>
          <p:nvPr>
            <p:ph sz="half" idx="2"/>
          </p:nvPr>
        </p:nvSpPr>
        <p:spPr>
          <a:xfrm>
            <a:off x="304800" y="1951211"/>
            <a:ext cx="4192588" cy="3782045"/>
          </a:xfrm>
          <a:ln>
            <a:solidFill>
              <a:schemeClr val="accent2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r>
              <a:rPr lang="hu-HU" sz="2400" dirty="0" smtClean="0"/>
              <a:t>Erős elméleti alapozás azonnal átkerüljön a gyakorlatba</a:t>
            </a:r>
          </a:p>
          <a:p>
            <a:r>
              <a:rPr lang="hu-HU" sz="2400" dirty="0" smtClean="0"/>
              <a:t>Max. 6 félév, 210 kredit</a:t>
            </a:r>
          </a:p>
          <a:p>
            <a:r>
              <a:rPr lang="hu-HU" sz="2400" dirty="0" smtClean="0"/>
              <a:t>Kompetenciákra vonatkozó elméleti tudás</a:t>
            </a:r>
          </a:p>
          <a:p>
            <a:r>
              <a:rPr lang="hu-HU" sz="2400" dirty="0" smtClean="0"/>
              <a:t>Az adott szakterület aktuális ismeretei (az adott szakterület szakemberei is részt vegyenek)</a:t>
            </a:r>
          </a:p>
          <a:p>
            <a:endParaRPr lang="hu-HU" sz="2400" dirty="0" smtClean="0"/>
          </a:p>
        </p:txBody>
      </p:sp>
      <p:sp>
        <p:nvSpPr>
          <p:cNvPr id="3174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194175" cy="522287"/>
          </a:xfrm>
          <a:solidFill>
            <a:schemeClr val="accent1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u-HU" dirty="0" smtClean="0"/>
              <a:t>Ipar vállalásai</a:t>
            </a:r>
          </a:p>
        </p:txBody>
      </p:sp>
      <p:sp>
        <p:nvSpPr>
          <p:cNvPr id="3175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194175" cy="3816424"/>
          </a:xfrm>
          <a:ln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hu-HU" sz="2400" dirty="0" smtClean="0"/>
              <a:t>Elkötelezettség a képzés mellett</a:t>
            </a:r>
          </a:p>
          <a:p>
            <a:r>
              <a:rPr lang="hu-HU" sz="2400" dirty="0" smtClean="0"/>
              <a:t>Szakmai támogatás biztosítása</a:t>
            </a:r>
          </a:p>
          <a:p>
            <a:r>
              <a:rPr lang="hu-HU" sz="2400" dirty="0" smtClean="0"/>
              <a:t>Kétszeres szűrő a kiválasztásnál</a:t>
            </a:r>
          </a:p>
          <a:p>
            <a:r>
              <a:rPr lang="hu-HU" sz="2400" dirty="0" smtClean="0"/>
              <a:t>Legmagasabb szintű feltételek biztosítása a szakmai gyakorlat </a:t>
            </a:r>
            <a:r>
              <a:rPr lang="hu-HU" sz="2400" dirty="0" err="1" smtClean="0"/>
              <a:t>idej</a:t>
            </a:r>
            <a:r>
              <a:rPr lang="hu-HU" sz="2400" dirty="0" smtClean="0"/>
              <a:t> alatt</a:t>
            </a:r>
          </a:p>
          <a:p>
            <a:r>
              <a:rPr lang="hu-HU" sz="2400" dirty="0" smtClean="0"/>
              <a:t>Akkreditált vállalatok</a:t>
            </a:r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57200" y="350168"/>
            <a:ext cx="8229600" cy="990600"/>
          </a:xfrm>
        </p:spPr>
        <p:txBody>
          <a:bodyPr/>
          <a:lstStyle/>
          <a:p>
            <a:r>
              <a:rPr lang="hu-HU" sz="3600" dirty="0"/>
              <a:t>Az ipar elvárásai és vállalásai</a:t>
            </a:r>
          </a:p>
        </p:txBody>
      </p:sp>
    </p:spTree>
    <p:extLst>
      <p:ext uri="{BB962C8B-B14F-4D97-AF65-F5344CB8AC3E}">
        <p14:creationId xmlns:p14="http://schemas.microsoft.com/office/powerpoint/2010/main" val="21280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71878" y="1700808"/>
            <a:ext cx="8229600" cy="4248472"/>
          </a:xfrm>
        </p:spPr>
        <p:txBody>
          <a:bodyPr/>
          <a:lstStyle/>
          <a:p>
            <a:r>
              <a:rPr lang="hu-HU" dirty="0" smtClean="0"/>
              <a:t>1. munkacsoport (Felsőoktatási kapcsolatok)</a:t>
            </a:r>
          </a:p>
          <a:p>
            <a:r>
              <a:rPr lang="hu-HU" dirty="0" smtClean="0"/>
              <a:t>2. </a:t>
            </a:r>
            <a:r>
              <a:rPr lang="hu-HU" dirty="0"/>
              <a:t>munkacsoport </a:t>
            </a:r>
            <a:r>
              <a:rPr lang="hu-HU" dirty="0" smtClean="0"/>
              <a:t>(Középiskolai </a:t>
            </a:r>
            <a:r>
              <a:rPr lang="hu-HU" dirty="0"/>
              <a:t>kapcsolatok)</a:t>
            </a:r>
          </a:p>
          <a:p>
            <a:r>
              <a:rPr lang="hu-HU" dirty="0" smtClean="0"/>
              <a:t>3. </a:t>
            </a:r>
            <a:r>
              <a:rPr lang="hu-HU" dirty="0"/>
              <a:t>munkacsoport </a:t>
            </a:r>
            <a:r>
              <a:rPr lang="hu-HU" dirty="0" smtClean="0"/>
              <a:t>(Kommunikáció és presztízs)</a:t>
            </a:r>
            <a:endParaRPr lang="hu-HU" dirty="0"/>
          </a:p>
          <a:p>
            <a:r>
              <a:rPr lang="hu-HU" dirty="0" smtClean="0"/>
              <a:t>4. </a:t>
            </a:r>
            <a:r>
              <a:rPr lang="hu-HU" dirty="0"/>
              <a:t>munkacsoport </a:t>
            </a:r>
            <a:r>
              <a:rPr lang="hu-HU" dirty="0" smtClean="0"/>
              <a:t>(Érdekképviselet)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Kutatások:</a:t>
            </a:r>
          </a:p>
          <a:p>
            <a:pPr eaLnBrk="1" hangingPunct="1"/>
            <a:r>
              <a:rPr lang="hu-HU" dirty="0"/>
              <a:t>Szekunder kutatás: Meglévő felsőoktatási kutatások adatainak összegyűjtése</a:t>
            </a:r>
          </a:p>
          <a:p>
            <a:pPr eaLnBrk="1" hangingPunct="1"/>
            <a:r>
              <a:rPr lang="hu-HU" dirty="0"/>
              <a:t>Primer kutatás: hallgatói attitűdök, motivációk felmérése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80293-4F67-4DB4-80FD-C2F16DB6A0F1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  <p:sp>
        <p:nvSpPr>
          <p:cNvPr id="5" name="Cím 1"/>
          <p:cNvSpPr txBox="1">
            <a:spLocks/>
          </p:cNvSpPr>
          <p:nvPr/>
        </p:nvSpPr>
        <p:spPr bwMode="auto">
          <a:xfrm>
            <a:off x="453641" y="110196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2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Gill Sans MT" pitchFamily="-105" charset="-18"/>
                <a:ea typeface="ＭＳ Ｐゴシック" pitchFamily="-112" charset="-128"/>
                <a:cs typeface="ＭＳ Ｐゴシック" pitchFamily="-11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Gill Sans MT" pitchFamily="-105" charset="-18"/>
                <a:ea typeface="ＭＳ Ｐゴシック" pitchFamily="-112" charset="-128"/>
                <a:cs typeface="ＭＳ Ｐゴシック" pitchFamily="-11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Gill Sans MT" pitchFamily="-105" charset="-18"/>
                <a:ea typeface="ＭＳ Ｐゴシック" pitchFamily="-112" charset="-128"/>
                <a:cs typeface="ＭＳ Ｐゴシック" pitchFamily="-11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Gill Sans MT" pitchFamily="-105" charset="-18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r>
              <a:rPr lang="hu-HU" sz="3600" dirty="0"/>
              <a:t>A munkák megosztása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71878" y="1700808"/>
            <a:ext cx="8229600" cy="4248472"/>
          </a:xfrm>
        </p:spPr>
        <p:txBody>
          <a:bodyPr/>
          <a:lstStyle/>
          <a:p>
            <a:pPr eaLnBrk="1" hangingPunct="1"/>
            <a:r>
              <a:rPr lang="hu-HU" dirty="0"/>
              <a:t>A magyar ipar hosszú távú versenyképessége az innovációs képesség kialakításán múlik</a:t>
            </a:r>
            <a:endParaRPr lang="cs-CZ" dirty="0"/>
          </a:p>
          <a:p>
            <a:pPr eaLnBrk="1" hangingPunct="1"/>
            <a:endParaRPr lang="hu-HU" dirty="0"/>
          </a:p>
          <a:p>
            <a:pPr eaLnBrk="1" hangingPunct="1"/>
            <a:r>
              <a:rPr lang="hu-HU" dirty="0"/>
              <a:t>Gyakorlatorientált, kooperatív mérnökképzés</a:t>
            </a:r>
            <a:endParaRPr lang="cs-CZ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80293-4F67-4DB4-80FD-C2F16DB6A0F1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  <p:sp>
        <p:nvSpPr>
          <p:cNvPr id="5" name="Cím 1"/>
          <p:cNvSpPr txBox="1">
            <a:spLocks/>
          </p:cNvSpPr>
          <p:nvPr/>
        </p:nvSpPr>
        <p:spPr bwMode="auto">
          <a:xfrm>
            <a:off x="251520" y="110196"/>
            <a:ext cx="843172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2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Gill Sans MT" pitchFamily="-105" charset="-18"/>
                <a:ea typeface="ＭＳ Ｐゴシック" pitchFamily="-112" charset="-128"/>
                <a:cs typeface="ＭＳ Ｐゴシック" pitchFamily="-11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Gill Sans MT" pitchFamily="-105" charset="-18"/>
                <a:ea typeface="ＭＳ Ｐゴシック" pitchFamily="-112" charset="-128"/>
                <a:cs typeface="ＭＳ Ｐゴシック" pitchFamily="-11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Gill Sans MT" pitchFamily="-105" charset="-18"/>
                <a:ea typeface="ＭＳ Ｐゴシック" pitchFamily="-112" charset="-128"/>
                <a:cs typeface="ＭＳ Ｐゴシック" pitchFamily="-11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Gill Sans MT" pitchFamily="-105" charset="-18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r>
              <a:rPr lang="hu-HU" sz="3000" dirty="0" smtClean="0"/>
              <a:t>A mérnökképzés súlyponti területei</a:t>
            </a:r>
            <a:endParaRPr lang="hu-HU" sz="3000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770861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802652"/>
            <a:ext cx="2582416" cy="2143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498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>
                <a:ea typeface="ＭＳ Ｐゴシック" pitchFamily="-105" charset="-128"/>
              </a:rPr>
              <a:t>Köszönöm </a:t>
            </a:r>
            <a:br>
              <a:rPr lang="hu-HU" dirty="0" smtClean="0">
                <a:ea typeface="ＭＳ Ｐゴシック" pitchFamily="-105" charset="-128"/>
              </a:rPr>
            </a:br>
            <a:r>
              <a:rPr lang="hu-HU" dirty="0" smtClean="0">
                <a:ea typeface="ＭＳ Ｐゴシック" pitchFamily="-105" charset="-128"/>
              </a:rPr>
              <a:t>a megtisztelő figyelmet!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219200" y="4437112"/>
            <a:ext cx="6858000" cy="1220738"/>
          </a:xfrm>
        </p:spPr>
        <p:txBody>
          <a:bodyPr/>
          <a:lstStyle/>
          <a:p>
            <a:pPr>
              <a:defRPr/>
            </a:pPr>
            <a:r>
              <a:rPr lang="hu-HU" sz="2400" dirty="0" err="1" smtClean="0">
                <a:ea typeface="ＭＳ Ｐゴシック" pitchFamily="-105" charset="-128"/>
                <a:hlinkClick r:id="rId2"/>
              </a:rPr>
              <a:t>www.ejmsz.hu</a:t>
            </a:r>
            <a:r>
              <a:rPr lang="hu-HU" dirty="0" smtClean="0">
                <a:ea typeface="ＭＳ Ｐゴシック" pitchFamily="-105" charset="-128"/>
              </a:rPr>
              <a:t> </a:t>
            </a:r>
          </a:p>
          <a:p>
            <a:pPr>
              <a:defRPr/>
            </a:pPr>
            <a:endParaRPr lang="hu-HU" dirty="0">
              <a:ea typeface="ＭＳ Ｐゴシック" pitchFamily="-105" charset="-128"/>
            </a:endParaRPr>
          </a:p>
          <a:p>
            <a:pPr>
              <a:defRPr/>
            </a:pPr>
            <a:r>
              <a:rPr lang="hu-HU" dirty="0" smtClean="0">
                <a:ea typeface="ＭＳ Ｐゴシック" pitchFamily="-105" charset="-128"/>
              </a:rPr>
              <a:t>  </a:t>
            </a:r>
            <a:r>
              <a:rPr lang="hu-HU" dirty="0" err="1" smtClean="0">
                <a:ea typeface="ＭＳ Ｐゴシック" pitchFamily="-105" charset="-128"/>
                <a:hlinkClick r:id="rId3"/>
              </a:rPr>
              <a:t>laszlo.abraham</a:t>
            </a:r>
            <a:r>
              <a:rPr lang="hu-HU" dirty="0" smtClean="0">
                <a:ea typeface="ＭＳ Ｐゴシック" pitchFamily="-105" charset="-128"/>
                <a:hlinkClick r:id="rId3"/>
              </a:rPr>
              <a:t>@</a:t>
            </a:r>
            <a:r>
              <a:rPr lang="hu-HU" dirty="0" err="1" smtClean="0">
                <a:ea typeface="ＭＳ Ｐゴシック" pitchFamily="-105" charset="-128"/>
                <a:hlinkClick r:id="rId3"/>
              </a:rPr>
              <a:t>ni.com</a:t>
            </a:r>
            <a:r>
              <a:rPr lang="hu-HU" dirty="0" smtClean="0">
                <a:ea typeface="ＭＳ Ｐゴシック" pitchFamily="-105" charset="-128"/>
              </a:rPr>
              <a:t>   </a:t>
            </a:r>
            <a:r>
              <a:rPr lang="hu-HU" dirty="0" err="1" smtClean="0">
                <a:ea typeface="ＭＳ Ｐゴシック" pitchFamily="-105" charset="-128"/>
                <a:hlinkClick r:id="rId4"/>
              </a:rPr>
              <a:t>finna</a:t>
            </a:r>
            <a:r>
              <a:rPr lang="hu-HU" dirty="0" smtClean="0">
                <a:ea typeface="ＭＳ Ｐゴシック" pitchFamily="-105" charset="-128"/>
                <a:hlinkClick r:id="rId4"/>
              </a:rPr>
              <a:t>@</a:t>
            </a:r>
            <a:r>
              <a:rPr lang="hu-HU" dirty="0" err="1" smtClean="0">
                <a:ea typeface="ＭＳ Ｐゴシック" pitchFamily="-105" charset="-128"/>
                <a:hlinkClick r:id="rId4"/>
              </a:rPr>
              <a:t>mvt.bme.hu</a:t>
            </a:r>
            <a:endParaRPr lang="hu-HU" dirty="0" smtClean="0">
              <a:ea typeface="ＭＳ Ｐゴシック" pitchFamily="-105" charset="-128"/>
            </a:endParaRPr>
          </a:p>
          <a:p>
            <a:pPr>
              <a:defRPr/>
            </a:pPr>
            <a:r>
              <a:rPr lang="hu-HU" dirty="0" smtClean="0">
                <a:ea typeface="ＭＳ Ｐゴシック" pitchFamily="-105" charset="-128"/>
              </a:rPr>
              <a:t> </a:t>
            </a:r>
            <a:endParaRPr lang="hu-HU" dirty="0" smtClean="0">
              <a:ea typeface="ＭＳ Ｐゴシック" pitchFamily="-10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4064" y="152400"/>
            <a:ext cx="8229600" cy="990600"/>
          </a:xfrm>
        </p:spPr>
        <p:txBody>
          <a:bodyPr/>
          <a:lstStyle/>
          <a:p>
            <a:r>
              <a:rPr lang="hu-HU" sz="3200" dirty="0"/>
              <a:t>Mi hívta létre a szövetséget?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3744416"/>
          </a:xfrm>
        </p:spPr>
        <p:txBody>
          <a:bodyPr/>
          <a:lstStyle/>
          <a:p>
            <a:r>
              <a:rPr lang="hu-HU" sz="3200" dirty="0" smtClean="0"/>
              <a:t>Fogyatkozó végzősök száma</a:t>
            </a:r>
          </a:p>
          <a:p>
            <a:r>
              <a:rPr lang="hu-HU" sz="3200" dirty="0" smtClean="0"/>
              <a:t>Kitapintható szakmai hiányosságok</a:t>
            </a:r>
          </a:p>
          <a:p>
            <a:r>
              <a:rPr lang="hu-HU" sz="3200" dirty="0" smtClean="0"/>
              <a:t>Idegen nyelvi hiányosságok</a:t>
            </a:r>
          </a:p>
          <a:p>
            <a:r>
              <a:rPr lang="hu-HU" sz="3200" dirty="0" smtClean="0"/>
              <a:t>Munkaerő piaci feszültségek</a:t>
            </a:r>
          </a:p>
          <a:p>
            <a:r>
              <a:rPr lang="hu-HU" sz="3200" dirty="0" smtClean="0"/>
              <a:t>Kitapintható elvándorlások</a:t>
            </a:r>
          </a:p>
          <a:p>
            <a:r>
              <a:rPr lang="hu-HU" sz="3200" dirty="0" smtClean="0"/>
              <a:t>Egyetemi kihívások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80293-4F67-4DB4-80FD-C2F16DB6A0F1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/>
              <a:t>Versenyképesség 2011</a:t>
            </a:r>
          </a:p>
        </p:txBody>
      </p:sp>
      <p:pic>
        <p:nvPicPr>
          <p:cNvPr id="1028" name="Picture 4" descr="C:\Users\Heni\Desktop\Munka\EJMSz\MMEN Abraham Laci\competitivenes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51000"/>
            <a:ext cx="8466316" cy="475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lipszis 3"/>
          <p:cNvSpPr/>
          <p:nvPr/>
        </p:nvSpPr>
        <p:spPr>
          <a:xfrm>
            <a:off x="5940152" y="2455386"/>
            <a:ext cx="2705676" cy="61357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120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 smtClean="0"/>
              <a:t>A terület jelentősége</a:t>
            </a:r>
            <a:endParaRPr lang="hu-HU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33937"/>
            <a:ext cx="7920880" cy="5135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657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/>
              <a:t>A 10 legnépszerűbb szak </a:t>
            </a:r>
            <a:br>
              <a:rPr lang="hu-HU" sz="3200" dirty="0"/>
            </a:br>
            <a:r>
              <a:rPr lang="hu-HU" sz="3200" dirty="0" err="1"/>
              <a:t>BSc</a:t>
            </a:r>
            <a:r>
              <a:rPr lang="hu-HU" sz="3200" dirty="0"/>
              <a:t> 2012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21215880"/>
              </p:ext>
            </p:extLst>
          </p:nvPr>
        </p:nvGraphicFramePr>
        <p:xfrm>
          <a:off x="457200" y="1295400"/>
          <a:ext cx="8229600" cy="4354830"/>
        </p:xfrm>
        <a:graphic>
          <a:graphicData uri="http://schemas.openxmlformats.org/drawingml/2006/table">
            <a:tbl>
              <a:tblPr/>
              <a:tblGrid>
                <a:gridCol w="685800"/>
                <a:gridCol w="6059488"/>
                <a:gridCol w="148431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Hely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Szakok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Jelentkezők száma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Gépészmérnöki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5202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Mérnök informatikus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4762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Gazdálkodási és menedzsment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4693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Kommunikáció és médiatudomány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4065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Nemzetközi gazdálkodás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4060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  <a:cs typeface="+mn-cs"/>
                        </a:rPr>
                        <a:t>Turizmus és vendéglátás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4002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Kereskedelem és marketing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3460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Műszaki menedzser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3408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Gazdasági informatikus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3389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10.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Villamosmérnök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3386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  <p:sp>
        <p:nvSpPr>
          <p:cNvPr id="1746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73AF39-F90D-44B4-B5C3-64483FBEBDFC}" type="slidenum">
              <a:rPr lang="hu-HU"/>
              <a:pPr/>
              <a:t>5</a:t>
            </a:fld>
            <a:endParaRPr lang="hu-HU"/>
          </a:p>
        </p:txBody>
      </p:sp>
      <p:sp>
        <p:nvSpPr>
          <p:cNvPr id="17462" name="TextBox 5"/>
          <p:cNvSpPr txBox="1">
            <a:spLocks noChangeArrowheads="1"/>
          </p:cNvSpPr>
          <p:nvPr/>
        </p:nvSpPr>
        <p:spPr bwMode="auto">
          <a:xfrm>
            <a:off x="457200" y="5911850"/>
            <a:ext cx="59884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b="1" dirty="0" err="1">
                <a:latin typeface="Gill Sans MT" pitchFamily="-105" charset="-18"/>
              </a:rPr>
              <a:t>Msc</a:t>
            </a:r>
            <a:r>
              <a:rPr lang="hu-HU" b="1" dirty="0">
                <a:latin typeface="Gill Sans MT" pitchFamily="-105" charset="-18"/>
              </a:rPr>
              <a:t> </a:t>
            </a:r>
            <a:r>
              <a:rPr lang="hu-HU" b="1" dirty="0" smtClean="0">
                <a:latin typeface="Gill Sans MT" pitchFamily="-105" charset="-18"/>
              </a:rPr>
              <a:t>2012: Nem található az első 10-ben mérnöki szak!</a:t>
            </a:r>
            <a:endParaRPr lang="hu-HU" b="1" dirty="0">
              <a:latin typeface="Gill Sans MT" pitchFamily="-105" charset="-18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457200" y="5634851"/>
            <a:ext cx="839876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000" dirty="0" smtClean="0">
                <a:hlinkClick r:id="rId2"/>
              </a:rPr>
              <a:t>Forrás: http</a:t>
            </a:r>
            <a:r>
              <a:rPr lang="hu-HU" sz="1000" dirty="0">
                <a:hlinkClick r:id="rId2"/>
              </a:rPr>
              <a:t>://www.felvi.hu/felsooktatasimuhely/kutatasok/jelentkezok/gyorsjelentes_2012a_jelentkezok?itemNo=1</a:t>
            </a:r>
            <a:endParaRPr lang="hu-H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/>
              <a:t>Top szakok helyezései </a:t>
            </a:r>
            <a:r>
              <a:rPr lang="hu-HU" sz="3200" dirty="0" smtClean="0"/>
              <a:t>2010-2012</a:t>
            </a:r>
            <a:endParaRPr lang="hu-HU" sz="320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485EABA-B128-4BB7-B467-DB7A9CB8D92D}" type="slidenum">
              <a:rPr lang="hu-HU"/>
              <a:pPr/>
              <a:t>6</a:t>
            </a:fld>
            <a:endParaRPr lang="hu-HU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27552154"/>
              </p:ext>
            </p:extLst>
          </p:nvPr>
        </p:nvGraphicFramePr>
        <p:xfrm>
          <a:off x="304800" y="1295400"/>
          <a:ext cx="8371656" cy="4086225"/>
        </p:xfrm>
        <a:graphic>
          <a:graphicData uri="http://schemas.openxmlformats.org/drawingml/2006/table">
            <a:tbl>
              <a:tblPr/>
              <a:tblGrid>
                <a:gridCol w="738808"/>
                <a:gridCol w="2448272"/>
                <a:gridCol w="2592288"/>
                <a:gridCol w="259228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Hely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Gépészmérnöki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Gazdálkodási és </a:t>
                      </a:r>
                      <a:r>
                        <a:rPr kumimoji="0" 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men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Turizmus-vendéglátás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Mérnök informatikus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  <a:cs typeface="+mn-cs"/>
                        </a:rPr>
                        <a:t>Turizmus és vendéglátás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Gazdálkodási és </a:t>
                      </a:r>
                      <a:r>
                        <a:rPr kumimoji="0" 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men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Gazdálkodási és </a:t>
                      </a:r>
                      <a:r>
                        <a:rPr kumimoji="0" 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men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Mérnök informatikus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Jogász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-105" charset="-18"/>
                        <a:ea typeface="ＭＳ Ｐゴシック" pitchFamily="-105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Kommunikáció és média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Gépészmérnöki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Mérnök informatikus </a:t>
                      </a:r>
                      <a:endParaRPr kumimoji="0" 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-105" charset="-18"/>
                        <a:ea typeface="ＭＳ Ｐゴシック" pitchFamily="-105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Nemzetközi </a:t>
                      </a:r>
                      <a:r>
                        <a:rPr kumimoji="0" 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gazd</a:t>
                      </a: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Pénzügy és számvitel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Pénzügy és számvitel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  <a:cs typeface="+mn-cs"/>
                        </a:rPr>
                        <a:t>Turizmus és vendéglátás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Jogász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Gépészmérnöki </a:t>
                      </a:r>
                      <a:endParaRPr kumimoji="0" 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-105" charset="-18"/>
                        <a:ea typeface="ＭＳ Ｐゴシック" pitchFamily="-105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Kereskedelem és mark.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Általános orvos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Nemzetközi gazdálkodás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-105" charset="-18"/>
                        <a:ea typeface="ＭＳ Ｐゴシック" pitchFamily="-105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Műszaki menedzser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Kommunikáció és média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Kommunikáció és média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Gazdasági </a:t>
                      </a:r>
                      <a:r>
                        <a:rPr kumimoji="0" lang="hu-HU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inform</a:t>
                      </a:r>
                      <a:r>
                        <a:rPr kumimoji="0" lang="hu-H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Kereskedelem és mark.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Általános orvos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10.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Villamosmérnök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Nemzetközi gazdálkodás</a:t>
                      </a:r>
                      <a:endParaRPr kumimoji="0" lang="hu-H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-105" charset="-18"/>
                        <a:ea typeface="ＭＳ Ｐゴシック" pitchFamily="-105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-105" charset="-18"/>
                          <a:ea typeface="ＭＳ Ｐゴシック" pitchFamily="-105" charset="-128"/>
                        </a:rPr>
                        <a:t>Kereskedelem és mark.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/>
              <a:t>Jelentkezők és felvettek 2011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80293-4F67-4DB4-80FD-C2F16DB6A0F1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  <p:pic>
        <p:nvPicPr>
          <p:cNvPr id="38914" name="Picture 2" descr="http://www.felvi.hu/pub_bin/kep/stat2011aof/jelentkezok_es_felvettek_kepzesi_terul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143000"/>
            <a:ext cx="8136904" cy="5022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98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2588" y="292894"/>
            <a:ext cx="8229600" cy="831850"/>
          </a:xfrm>
        </p:spPr>
        <p:txBody>
          <a:bodyPr/>
          <a:lstStyle/>
          <a:p>
            <a:r>
              <a:rPr lang="hu-HU" sz="3600" dirty="0" smtClean="0"/>
              <a:t>Alapító cégek</a:t>
            </a:r>
            <a:endParaRPr lang="hu-HU" sz="3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80293-4F67-4DB4-80FD-C2F16DB6A0F1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457200" y="1535113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-105" charset="2"/>
              <a:buChar char=""/>
              <a:defRPr sz="2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-105" charset="2"/>
              <a:buChar char=""/>
              <a:defRPr sz="2300" kern="1200">
                <a:solidFill>
                  <a:schemeClr val="tx2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-105" charset="2"/>
              <a:buChar char=""/>
              <a:defRPr sz="20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-105" charset="2"/>
              <a:buChar char=""/>
              <a:defRPr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-105" charset="2"/>
              <a:buChar char=""/>
              <a:defRPr sz="1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hu-HU" smtClean="0"/>
              <a:t>Vállalati tagok	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57200" y="2449513"/>
            <a:ext cx="1905000" cy="3951287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-105" charset="2"/>
              <a:buChar char=""/>
              <a:defRPr sz="2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-105" charset="2"/>
              <a:buChar char=""/>
              <a:defRPr sz="2300" kern="1200">
                <a:solidFill>
                  <a:schemeClr val="tx2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-105" charset="2"/>
              <a:buChar char=""/>
              <a:defRPr sz="20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-105" charset="2"/>
              <a:buChar char=""/>
              <a:defRPr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-105" charset="2"/>
              <a:buChar char=""/>
              <a:defRPr sz="1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hu-HU" sz="2000" dirty="0" smtClean="0"/>
              <a:t>ABB</a:t>
            </a:r>
          </a:p>
          <a:p>
            <a:pPr eaLnBrk="1" hangingPunct="1"/>
            <a:r>
              <a:rPr lang="hu-HU" sz="2000" dirty="0" smtClean="0"/>
              <a:t>Audi</a:t>
            </a:r>
          </a:p>
          <a:p>
            <a:pPr eaLnBrk="1" hangingPunct="1"/>
            <a:r>
              <a:rPr lang="hu-HU" sz="2000" dirty="0" smtClean="0"/>
              <a:t>BOKIK</a:t>
            </a:r>
          </a:p>
          <a:p>
            <a:pPr eaLnBrk="1" hangingPunct="1"/>
            <a:r>
              <a:rPr lang="hu-HU" sz="2000" dirty="0" err="1" smtClean="0"/>
              <a:t>Continental</a:t>
            </a:r>
            <a:endParaRPr lang="hu-HU" sz="2000" dirty="0" smtClean="0"/>
          </a:p>
          <a:p>
            <a:pPr eaLnBrk="1" hangingPunct="1"/>
            <a:r>
              <a:rPr lang="hu-HU" sz="2000" dirty="0" smtClean="0"/>
              <a:t>Ericsson</a:t>
            </a:r>
          </a:p>
          <a:p>
            <a:pPr eaLnBrk="1" hangingPunct="1"/>
            <a:r>
              <a:rPr lang="hu-HU" sz="2000" dirty="0" smtClean="0"/>
              <a:t>IVSZ</a:t>
            </a:r>
          </a:p>
          <a:p>
            <a:pPr eaLnBrk="1" hangingPunct="1"/>
            <a:r>
              <a:rPr lang="hu-HU" sz="2000" dirty="0" err="1" smtClean="0"/>
              <a:t>Lego</a:t>
            </a:r>
            <a:endParaRPr lang="hu-HU" sz="2000" dirty="0" smtClean="0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-105" charset="2"/>
              <a:buChar char=""/>
              <a:defRPr sz="2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-105" charset="2"/>
              <a:buChar char=""/>
              <a:defRPr sz="2300" kern="1200">
                <a:solidFill>
                  <a:schemeClr val="tx2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-105" charset="2"/>
              <a:buChar char=""/>
              <a:defRPr sz="20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-105" charset="2"/>
              <a:buChar char=""/>
              <a:defRPr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-105" charset="2"/>
              <a:buChar char=""/>
              <a:defRPr sz="1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hu-HU" smtClean="0"/>
              <a:t>Felsőoktatási tagok</a:t>
            </a: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645025" y="2178071"/>
            <a:ext cx="4041775" cy="3951287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-105" charset="2"/>
              <a:buChar char=""/>
              <a:defRPr sz="2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-105" charset="2"/>
              <a:buChar char=""/>
              <a:defRPr sz="2300" kern="1200">
                <a:solidFill>
                  <a:schemeClr val="tx2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-105" charset="2"/>
              <a:buChar char=""/>
              <a:defRPr sz="20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-105" charset="2"/>
              <a:buChar char=""/>
              <a:defRPr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-105" charset="2"/>
              <a:buChar char=""/>
              <a:defRPr sz="1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hu-HU" sz="2000" dirty="0" smtClean="0"/>
              <a:t>Budapesti Műszaki és Gazdaságtudományi Egyetem</a:t>
            </a:r>
          </a:p>
          <a:p>
            <a:pPr eaLnBrk="1" hangingPunct="1"/>
            <a:r>
              <a:rPr lang="hu-HU" sz="2000" dirty="0" smtClean="0"/>
              <a:t>Debreceni Egyetem</a:t>
            </a:r>
          </a:p>
          <a:p>
            <a:pPr eaLnBrk="1" hangingPunct="1"/>
            <a:r>
              <a:rPr lang="hu-HU" sz="2000" dirty="0" smtClean="0"/>
              <a:t>Eötvös Loránd Tudományegyetem</a:t>
            </a:r>
          </a:p>
          <a:p>
            <a:pPr eaLnBrk="1" hangingPunct="1"/>
            <a:r>
              <a:rPr lang="hu-HU" sz="2000" dirty="0" smtClean="0"/>
              <a:t>Eötvös József Főiskola</a:t>
            </a:r>
          </a:p>
          <a:p>
            <a:pPr eaLnBrk="1" hangingPunct="1"/>
            <a:r>
              <a:rPr lang="hu-HU" sz="2000" dirty="0" smtClean="0"/>
              <a:t>Kecskeméti Főiskola GAMF</a:t>
            </a:r>
          </a:p>
          <a:p>
            <a:pPr eaLnBrk="1" hangingPunct="1"/>
            <a:r>
              <a:rPr lang="hu-HU" sz="2000" dirty="0" smtClean="0"/>
              <a:t>Miskolci Egyetem</a:t>
            </a:r>
          </a:p>
          <a:p>
            <a:pPr eaLnBrk="1" hangingPunct="1"/>
            <a:r>
              <a:rPr lang="hu-HU" sz="2000" dirty="0" smtClean="0"/>
              <a:t>Óbudai Egyetem</a:t>
            </a:r>
          </a:p>
          <a:p>
            <a:pPr eaLnBrk="1" hangingPunct="1"/>
            <a:r>
              <a:rPr lang="hu-HU" sz="2000" dirty="0" smtClean="0"/>
              <a:t>Pannon Egyetem</a:t>
            </a:r>
          </a:p>
          <a:p>
            <a:pPr eaLnBrk="1" hangingPunct="1"/>
            <a:r>
              <a:rPr lang="hu-HU" sz="2000" dirty="0" smtClean="0"/>
              <a:t>Szent István Egyetem Gépészmérnöki Kar</a:t>
            </a:r>
          </a:p>
          <a:p>
            <a:pPr eaLnBrk="1" hangingPunct="1"/>
            <a:endParaRPr lang="hu-HU" sz="2000" dirty="0" smtClean="0"/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2195736" y="2449513"/>
            <a:ext cx="2301652" cy="395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-105" charset="0"/>
              <a:buChar char="•"/>
              <a:defRPr/>
            </a:pPr>
            <a:r>
              <a:rPr lang="hu-HU" sz="2000" dirty="0">
                <a:latin typeface="+mn-lt"/>
                <a:cs typeface="ヒラギノ角ゴ Pro W3" pitchFamily="-105" charset="-128"/>
              </a:rPr>
              <a:t>MAFA</a:t>
            </a:r>
          </a:p>
          <a:p>
            <a:pPr marL="342900" indent="-342900">
              <a:spcBef>
                <a:spcPct val="20000"/>
              </a:spcBef>
              <a:buFont typeface="Arial" pitchFamily="-105" charset="0"/>
              <a:buChar char="•"/>
              <a:defRPr/>
            </a:pPr>
            <a:r>
              <a:rPr lang="hu-HU" sz="2000" dirty="0">
                <a:latin typeface="+mn-lt"/>
                <a:cs typeface="ヒラギノ角ゴ Pro W3" pitchFamily="-105" charset="-128"/>
              </a:rPr>
              <a:t>MISZ</a:t>
            </a:r>
          </a:p>
          <a:p>
            <a:pPr marL="342900" indent="-342900">
              <a:spcBef>
                <a:spcPct val="20000"/>
              </a:spcBef>
              <a:buFont typeface="Arial" pitchFamily="-105" charset="0"/>
              <a:buChar char="•"/>
              <a:defRPr/>
            </a:pPr>
            <a:r>
              <a:rPr lang="hu-HU" sz="2000" dirty="0">
                <a:latin typeface="+mn-lt"/>
                <a:cs typeface="ヒラギノ角ゴ Pro W3" pitchFamily="-105" charset="-128"/>
              </a:rPr>
              <a:t>MOL</a:t>
            </a:r>
          </a:p>
          <a:p>
            <a:pPr marL="342900" indent="-342900">
              <a:spcBef>
                <a:spcPct val="20000"/>
              </a:spcBef>
              <a:buFont typeface="Arial" pitchFamily="-105" charset="0"/>
              <a:buChar char="•"/>
              <a:defRPr/>
            </a:pPr>
            <a:r>
              <a:rPr lang="hu-HU" sz="2000" dirty="0">
                <a:latin typeface="+mn-lt"/>
                <a:cs typeface="ヒラギノ角ゴ Pro W3" pitchFamily="-105" charset="-128"/>
              </a:rPr>
              <a:t>National Instruments</a:t>
            </a:r>
          </a:p>
          <a:p>
            <a:pPr marL="342900" indent="-342900">
              <a:spcBef>
                <a:spcPct val="20000"/>
              </a:spcBef>
              <a:buFont typeface="Arial" pitchFamily="-105" charset="0"/>
              <a:buChar char="•"/>
              <a:defRPr/>
            </a:pPr>
            <a:r>
              <a:rPr lang="hu-HU" sz="2000" dirty="0">
                <a:latin typeface="+mn-lt"/>
                <a:cs typeface="ヒラギノ角ゴ Pro W3" pitchFamily="-105" charset="-128"/>
              </a:rPr>
              <a:t>Nokia</a:t>
            </a:r>
          </a:p>
          <a:p>
            <a:pPr marL="342900" indent="-342900">
              <a:spcBef>
                <a:spcPct val="20000"/>
              </a:spcBef>
              <a:buFont typeface="Arial" pitchFamily="-105" charset="0"/>
              <a:buChar char="•"/>
              <a:defRPr/>
            </a:pPr>
            <a:r>
              <a:rPr lang="hu-HU" sz="2000" dirty="0">
                <a:latin typeface="+mn-lt"/>
                <a:cs typeface="ヒラギノ角ゴ Pro W3" pitchFamily="-105" charset="-128"/>
              </a:rPr>
              <a:t>Pro Progressio</a:t>
            </a:r>
          </a:p>
          <a:p>
            <a:pPr marL="342900" indent="-342900">
              <a:spcBef>
                <a:spcPct val="20000"/>
              </a:spcBef>
              <a:buFont typeface="Arial" pitchFamily="-105" charset="0"/>
              <a:buChar char="•"/>
              <a:defRPr/>
            </a:pPr>
            <a:r>
              <a:rPr lang="hu-HU" sz="2000" dirty="0" err="1">
                <a:latin typeface="+mn-lt"/>
                <a:cs typeface="ヒラギノ角ゴ Pro W3" pitchFamily="-105" charset="-128"/>
              </a:rPr>
              <a:t>ThyssenKrupp</a:t>
            </a:r>
            <a:endParaRPr lang="hu-HU" sz="2000" dirty="0">
              <a:latin typeface="+mn-lt"/>
              <a:cs typeface="ヒラギノ角ゴ Pro W3" pitchFamily="-10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2"/>
          </a:xfrm>
        </p:spPr>
        <p:txBody>
          <a:bodyPr/>
          <a:lstStyle/>
          <a:p>
            <a:pPr eaLnBrk="1" hangingPunct="1"/>
            <a:r>
              <a:rPr lang="hu-HU" sz="2400" dirty="0" smtClean="0"/>
              <a:t>A mérnökszakma társadalmi presztízsének emelése a középfokú oktatás, a felsőoktatás és a gazdasági szereplők általános érdekeinek érvényesítése érdekében,</a:t>
            </a:r>
            <a:endParaRPr lang="cs-CZ" sz="2400" dirty="0" smtClean="0"/>
          </a:p>
          <a:p>
            <a:pPr eaLnBrk="1" hangingPunct="1"/>
            <a:r>
              <a:rPr lang="hu-HU" sz="2400" dirty="0" smtClean="0"/>
              <a:t>A gazdasági- és az oktatási szereplők közötti kapcsolat szorosabbá fűzése,</a:t>
            </a:r>
          </a:p>
          <a:p>
            <a:pPr eaLnBrk="1" hangingPunct="1"/>
            <a:r>
              <a:rPr lang="hu-HU" sz="2400" dirty="0" smtClean="0"/>
              <a:t>Az oktatás, szakképzés rendszerének a piacgazdasági igényekhez történő igazítása, a gazdasági elvárások közvetítése, koordinálása,</a:t>
            </a:r>
            <a:endParaRPr lang="cs-CZ" sz="2400" dirty="0" smtClean="0"/>
          </a:p>
          <a:p>
            <a:pPr eaLnBrk="1" hangingPunct="1"/>
            <a:r>
              <a:rPr lang="hu-HU" sz="2400" dirty="0" smtClean="0"/>
              <a:t>A megfelelő minőségű munkaerő-kínálat megteremtése, fejlesztése, erősítése.</a:t>
            </a:r>
            <a:endParaRPr lang="cs-CZ" sz="2400" i="1" dirty="0" smtClean="0"/>
          </a:p>
          <a:p>
            <a:pPr eaLnBrk="1" hangingPunct="1"/>
            <a:endParaRPr lang="hu-HU" sz="2400" dirty="0" smtClean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/>
              <a:t>Az </a:t>
            </a:r>
            <a:r>
              <a:rPr lang="hu-HU" sz="3600" dirty="0" err="1"/>
              <a:t>EJMSz</a:t>
            </a:r>
            <a:r>
              <a:rPr lang="hu-HU" sz="3600" dirty="0"/>
              <a:t> küldetése</a:t>
            </a:r>
          </a:p>
        </p:txBody>
      </p:sp>
    </p:spTree>
    <p:extLst>
      <p:ext uri="{BB962C8B-B14F-4D97-AF65-F5344CB8AC3E}">
        <p14:creationId xmlns:p14="http://schemas.microsoft.com/office/powerpoint/2010/main" val="205624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Studio.thmx</Template>
  <TotalTime>3786</TotalTime>
  <Words>812</Words>
  <Application>Microsoft Office PowerPoint</Application>
  <PresentationFormat>Diavetítés a képernyőre (4:3 oldalarány)</PresentationFormat>
  <Paragraphs>219</Paragraphs>
  <Slides>14</Slides>
  <Notes>2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Csatolások</vt:lpstr>
      </vt:variant>
      <vt:variant>
        <vt:i4>2</vt:i4>
      </vt:variant>
      <vt:variant>
        <vt:lpstr>Diacímek</vt:lpstr>
      </vt:variant>
      <vt:variant>
        <vt:i4>14</vt:i4>
      </vt:variant>
    </vt:vector>
  </HeadingPairs>
  <TitlesOfParts>
    <vt:vector size="17" baseType="lpstr">
      <vt:lpstr>Origin</vt:lpstr>
      <vt:lpstr>???</vt:lpstr>
      <vt:lpstr>???</vt:lpstr>
      <vt:lpstr>Együtt a Jövő Mérnökeiért</vt:lpstr>
      <vt:lpstr>Mi hívta létre a szövetséget?</vt:lpstr>
      <vt:lpstr>Versenyképesség 2011</vt:lpstr>
      <vt:lpstr>A terület jelentősége</vt:lpstr>
      <vt:lpstr>A 10 legnépszerűbb szak  BSc 2012</vt:lpstr>
      <vt:lpstr>Top szakok helyezései 2010-2012</vt:lpstr>
      <vt:lpstr>Jelentkezők és felvettek 2011</vt:lpstr>
      <vt:lpstr>Alapító cégek</vt:lpstr>
      <vt:lpstr>Az EJMSz küldetése</vt:lpstr>
      <vt:lpstr>Az EJMSz érintettjei</vt:lpstr>
      <vt:lpstr>Az ipar elvárásai és vállalásai</vt:lpstr>
      <vt:lpstr>PowerPoint bemutató</vt:lpstr>
      <vt:lpstr>PowerPoint bemutató</vt:lpstr>
      <vt:lpstr>Köszönöm  a megtisztelő figyelmet!</vt:lpstr>
    </vt:vector>
  </TitlesOfParts>
  <Company>BME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Eltérő vezetési stílus  Szituációfüggő vezetés</dc:title>
  <dc:creator>Henrietta Finna</dc:creator>
  <cp:lastModifiedBy>Heni</cp:lastModifiedBy>
  <cp:revision>25</cp:revision>
  <dcterms:created xsi:type="dcterms:W3CDTF">2010-10-28T20:15:13Z</dcterms:created>
  <dcterms:modified xsi:type="dcterms:W3CDTF">2012-06-04T11:03:21Z</dcterms:modified>
</cp:coreProperties>
</file>